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0" r:id="rId3"/>
    <p:sldId id="274" r:id="rId4"/>
    <p:sldId id="261" r:id="rId5"/>
    <p:sldId id="275" r:id="rId6"/>
    <p:sldId id="276" r:id="rId7"/>
    <p:sldId id="262" r:id="rId8"/>
    <p:sldId id="277" r:id="rId9"/>
    <p:sldId id="278" r:id="rId10"/>
    <p:sldId id="263" r:id="rId11"/>
    <p:sldId id="279" r:id="rId12"/>
    <p:sldId id="280" r:id="rId13"/>
    <p:sldId id="264" r:id="rId14"/>
    <p:sldId id="265" r:id="rId16"/>
    <p:sldId id="267" r:id="rId17"/>
    <p:sldId id="285" r:id="rId18"/>
    <p:sldId id="286" r:id="rId19"/>
    <p:sldId id="282" r:id="rId20"/>
    <p:sldId id="287" r:id="rId21"/>
    <p:sldId id="283" r:id="rId22"/>
    <p:sldId id="288" r:id="rId23"/>
    <p:sldId id="289" r:id="rId24"/>
    <p:sldId id="272" r:id="rId25"/>
    <p:sldId id="295" r:id="rId2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81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89027E6-072F-4B38-B380-035981A59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489027E6-072F-4B38-B380-035981A59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89027E6-072F-4B38-B380-035981A59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89027E6-072F-4B38-B380-035981A5963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027E6-072F-4B38-B380-035981A5963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9027E6-072F-4B38-B380-035981A59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89027E6-072F-4B38-B380-035981A59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media" Target="file:///G:\thieu_nhi_the_gioi_lien_hoan-nhieu_nghe_si.mp3" TargetMode="External"/><Relationship Id="rId1" Type="http://schemas.openxmlformats.org/officeDocument/2006/relationships/audio" Target="file:///G:\thieu_nhi_the_gioi_lien_hoan-nhieu_nghe_si.mp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3.xml"/><Relationship Id="rId2" Type="http://schemas.openxmlformats.org/officeDocument/2006/relationships/slide" Target="slide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812094"/>
            <a:ext cx="9143998" cy="1545590"/>
          </a:xfrm>
          <a:prstGeom prst="rect">
            <a:avLst/>
          </a:prstGeom>
          <a:noFill/>
        </p:spPr>
        <p:txBody>
          <a:bodyPr wrap="square" lIns="68580" tIns="34290" rIns="68580" bIns="34290" rtlCol="0">
            <a:spAutoFit/>
          </a:bodyPr>
          <a:lstStyle/>
          <a:p>
            <a:pPr algn="ctr"/>
            <a:r>
              <a:rPr lang="en-SG" altLang="en-US" sz="4800" dirty="0" err="1">
                <a:solidFill>
                  <a:srgbClr val="0033CC"/>
                </a:solidFill>
                <a:latin typeface="Times New Roman" panose="02020603050405020304" pitchFamily="18" charset="0"/>
              </a:rPr>
              <a:t>Thứ năm, ngày 16 tháng 9 năm 2021</a:t>
            </a:r>
            <a:endParaRPr lang="en-SG" altLang="en-US" sz="4800" dirty="0" err="1">
              <a:solidFill>
                <a:srgbClr val="0033CC"/>
              </a:solidFill>
              <a:latin typeface="Times New Roman" panose="02020603050405020304" pitchFamily="18" charset="0"/>
            </a:endParaRPr>
          </a:p>
          <a:p>
            <a:pPr algn="ctr"/>
            <a:r>
              <a:rPr lang="en-US" sz="4800" u="sng" dirty="0" err="1">
                <a:solidFill>
                  <a:srgbClr val="0033CC"/>
                </a:solidFill>
                <a:latin typeface="Times New Roman" panose="02020603050405020304" pitchFamily="18" charset="0"/>
              </a:rPr>
              <a:t>Luyện</a:t>
            </a:r>
            <a:r>
              <a:rPr lang="en-US" sz="4800" u="sng" dirty="0">
                <a:solidFill>
                  <a:srgbClr val="0033CC"/>
                </a:solidFill>
                <a:latin typeface="Times New Roman" panose="02020603050405020304" pitchFamily="18" charset="0"/>
              </a:rPr>
              <a:t> </a:t>
            </a:r>
            <a:r>
              <a:rPr lang="en-US" sz="4800" u="sng" dirty="0" err="1">
                <a:solidFill>
                  <a:srgbClr val="0033CC"/>
                </a:solidFill>
                <a:latin typeface="Times New Roman" panose="02020603050405020304" pitchFamily="18" charset="0"/>
              </a:rPr>
              <a:t>từ</a:t>
            </a:r>
            <a:r>
              <a:rPr lang="en-US" sz="4800" u="sng" dirty="0">
                <a:solidFill>
                  <a:srgbClr val="0033CC"/>
                </a:solidFill>
                <a:latin typeface="Times New Roman" panose="02020603050405020304" pitchFamily="18" charset="0"/>
              </a:rPr>
              <a:t> </a:t>
            </a:r>
            <a:r>
              <a:rPr lang="en-US" sz="4800" u="sng" dirty="0" err="1">
                <a:solidFill>
                  <a:srgbClr val="0033CC"/>
                </a:solidFill>
                <a:latin typeface="Times New Roman" panose="02020603050405020304" pitchFamily="18" charset="0"/>
              </a:rPr>
              <a:t>và</a:t>
            </a:r>
            <a:r>
              <a:rPr lang="en-US" sz="4800" u="sng" dirty="0">
                <a:solidFill>
                  <a:srgbClr val="0033CC"/>
                </a:solidFill>
                <a:latin typeface="Times New Roman" panose="02020603050405020304" pitchFamily="18" charset="0"/>
              </a:rPr>
              <a:t> </a:t>
            </a:r>
            <a:r>
              <a:rPr lang="en-US" sz="4800" u="sng" dirty="0" err="1">
                <a:solidFill>
                  <a:srgbClr val="0033CC"/>
                </a:solidFill>
                <a:latin typeface="Times New Roman" panose="02020603050405020304" pitchFamily="18" charset="0"/>
              </a:rPr>
              <a:t>câu</a:t>
            </a:r>
            <a:endParaRPr lang="en-US" sz="4800" u="sng" dirty="0" err="1">
              <a:solidFill>
                <a:srgbClr val="0033CC"/>
              </a:solidFill>
              <a:latin typeface="Times New Roman" panose="02020603050405020304" pitchFamily="18" charset="0"/>
            </a:endParaRPr>
          </a:p>
        </p:txBody>
      </p:sp>
      <p:sp>
        <p:nvSpPr>
          <p:cNvPr id="5" name="Rectangle 4"/>
          <p:cNvSpPr/>
          <p:nvPr/>
        </p:nvSpPr>
        <p:spPr>
          <a:xfrm>
            <a:off x="1400175" y="2528570"/>
            <a:ext cx="7124700" cy="991870"/>
          </a:xfrm>
          <a:prstGeom prst="rect">
            <a:avLst/>
          </a:prstGeom>
          <a:noFill/>
        </p:spPr>
        <p:txBody>
          <a:bodyPr wrap="squar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a:t>
            </a:r>
            <a:r>
              <a:rPr lang="en-US" sz="6000" b="1" dirty="0" smtClean="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CHẤM</a:t>
            </a:r>
            <a:r>
              <a:rPr lang="en-SG" altLang="en-US" sz="6000" b="1" dirty="0" smtClean="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r>
              <a:rPr lang="en-SG" alt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endParaRPr lang="en-SG" alt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endParaRPr lang="vi-VN" sz="2000" b="1" dirty="0">
              <a:latin typeface="+mj-lt"/>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Bèn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chum.</a:t>
            </a:r>
            <a:endParaRPr lang="en-US" sz="2000" b="1" dirty="0">
              <a:latin typeface="Times New Roman" panose="02020603050405020304" pitchFamily="18" charset="0"/>
              <a:cs typeface="Times New Roman" panose="02020603050405020304" pitchFamily="18" charset="0"/>
            </a:endParaRPr>
          </a:p>
          <a:p>
            <a:pPr>
              <a:defRPr/>
            </a:pPr>
            <a:endParaRPr lang="en-US" sz="2000" b="1" dirty="0">
              <a:latin typeface="+mj-lt"/>
            </a:endParaRPr>
          </a:p>
          <a:p>
            <a:pPr>
              <a:defRPr/>
            </a:pP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Rồi bà lại đi làm </a:t>
            </a:r>
            <a:endParaRPr lang="vi-VN"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lạ</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defRPr/>
            </a:pP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Đàn lợn đã được ăn </a:t>
            </a:r>
            <a:endParaRPr lang="vi-VN" sz="2000" b="1" dirty="0">
              <a:latin typeface="Times New Roman" panose="02020603050405020304" pitchFamily="18" charset="0"/>
              <a:cs typeface="Times New Roman" panose="02020603050405020304" pitchFamily="18" charset="0"/>
            </a:endParaRPr>
          </a:p>
          <a:p>
            <a:pPr>
              <a:defRPr/>
            </a:pP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Cơm nước nấu tinh tươm</a:t>
            </a:r>
            <a:endParaRPr lang="vi-VN" sz="2000" b="1" dirty="0">
              <a:latin typeface="Times New Roman" panose="02020603050405020304" pitchFamily="18" charset="0"/>
              <a:cs typeface="Times New Roman" panose="02020603050405020304" pitchFamily="18" charset="0"/>
            </a:endParaRPr>
          </a:p>
          <a:p>
            <a:pPr>
              <a:defRPr/>
            </a:pPr>
            <a:r>
              <a:rPr lang="vi-V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 Vườn rau tươi sạch cỏ</a:t>
            </a:r>
            <a:r>
              <a:rPr lang="en-US" sz="2000" b="1" dirty="0" smtClean="0">
                <a:latin typeface="Times New Roman" panose="02020603050405020304" pitchFamily="18" charset="0"/>
                <a:cs typeface="Times New Roman" panose="02020603050405020304" pitchFamily="18" charset="0"/>
              </a:rPr>
              <a:t>.</a:t>
            </a:r>
            <a:endParaRPr lang="vi-VN" sz="2000" b="1" dirty="0">
              <a:solidFill>
                <a:schemeClr val="accent6"/>
              </a:solidFill>
              <a:latin typeface="Times New Roman" panose="02020603050405020304" pitchFamily="18" charset="0"/>
              <a:cs typeface="Times New Roman" panose="02020603050405020304" pitchFamily="18" charset="0"/>
            </a:endParaRPr>
          </a:p>
          <a:p>
            <a:pPr>
              <a:defRPr/>
            </a:pP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smtClean="0">
                <a:solidFill>
                  <a:srgbClr val="0070C0"/>
                </a:solidFill>
                <a:latin typeface="Times New Roman" panose="02020603050405020304" pitchFamily="18" charset="0"/>
                <a:cs typeface="Times New Roman" panose="02020603050405020304" pitchFamily="18" charset="0"/>
              </a:rPr>
              <a:t>Phan </a:t>
            </a:r>
            <a:r>
              <a:rPr lang="en-US" sz="2000" i="1" dirty="0" err="1">
                <a:solidFill>
                  <a:srgbClr val="0070C0"/>
                </a:solidFill>
                <a:latin typeface="Times New Roman" panose="02020603050405020304" pitchFamily="18" charset="0"/>
                <a:cs typeface="Times New Roman" panose="02020603050405020304" pitchFamily="18" charset="0"/>
              </a:rPr>
              <a:t>Thị</a:t>
            </a:r>
            <a:r>
              <a:rPr lang="en-US" sz="2000" i="1" dirty="0">
                <a:solidFill>
                  <a:srgbClr val="0070C0"/>
                </a:solidFill>
                <a:latin typeface="Times New Roman" panose="02020603050405020304" pitchFamily="18" charset="0"/>
                <a:cs typeface="Times New Roman" panose="02020603050405020304" pitchFamily="18" charset="0"/>
              </a:rPr>
              <a:t> Thanh </a:t>
            </a:r>
            <a:r>
              <a:rPr lang="en-US" sz="2000" i="1" dirty="0" err="1">
                <a:solidFill>
                  <a:srgbClr val="0070C0"/>
                </a:solidFill>
                <a:latin typeface="Times New Roman" panose="02020603050405020304" pitchFamily="18" charset="0"/>
                <a:cs typeface="Times New Roman" panose="02020603050405020304" pitchFamily="18" charset="0"/>
              </a:rPr>
              <a:t>Nhàn</a:t>
            </a:r>
            <a:r>
              <a:rPr lang="en-US" sz="2000" i="1" dirty="0">
                <a:solidFill>
                  <a:srgbClr val="0070C0"/>
                </a:solidFill>
                <a:latin typeface="Times New Roman" panose="02020603050405020304" pitchFamily="18" charset="0"/>
                <a:cs typeface="Times New Roman" panose="02020603050405020304" pitchFamily="18" charset="0"/>
              </a:rPr>
              <a:t> </a:t>
            </a:r>
            <a:endParaRPr lang="en-US" sz="2000" i="1" dirty="0">
              <a:solidFill>
                <a:srgbClr val="0070C0"/>
              </a:solidFill>
              <a:latin typeface="Times New Roman" panose="02020603050405020304" pitchFamily="18" charset="0"/>
              <a:cs typeface="Times New Roman" panose="02020603050405020304" pitchFamily="18" charset="0"/>
            </a:endParaRP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       Đằng </a:t>
            </a:r>
            <a:r>
              <a:rPr lang="vi-VN" sz="2400" dirty="0">
                <a:solidFill>
                  <a:srgbClr val="002060"/>
                </a:solidFill>
                <a:latin typeface="Arial" panose="020B0604020202020204" pitchFamily="34" charset="0"/>
                <a:cs typeface="Arial" panose="020B0604020202020204" pitchFamily="34" charset="0"/>
              </a:rPr>
              <a:t>sau dấu hai chấm là phần liệt kê những điều lạ gì diễn ra trong nhà bà cụ?</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1. Bà </a:t>
            </a:r>
            <a:r>
              <a:rPr lang="vi-VN" sz="2400" dirty="0">
                <a:solidFill>
                  <a:srgbClr val="002060"/>
                </a:solidFill>
                <a:latin typeface="Arial" panose="020B0604020202020204" pitchFamily="34" charset="0"/>
                <a:cs typeface="Arial" panose="020B0604020202020204" pitchFamily="34" charset="0"/>
              </a:rPr>
              <a:t>lại đi làm.</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2. Cơm </a:t>
            </a:r>
            <a:r>
              <a:rPr lang="vi-VN" sz="2400" dirty="0">
                <a:solidFill>
                  <a:srgbClr val="002060"/>
                </a:solidFill>
                <a:latin typeface="Arial" panose="020B0604020202020204" pitchFamily="34" charset="0"/>
                <a:cs typeface="Arial" panose="020B0604020202020204" pitchFamily="34" charset="0"/>
              </a:rPr>
              <a:t>nước tinh tươm.</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3. Sân </a:t>
            </a:r>
            <a:r>
              <a:rPr lang="vi-VN" sz="2400" dirty="0">
                <a:solidFill>
                  <a:srgbClr val="002060"/>
                </a:solidFill>
                <a:latin typeface="Arial" panose="020B0604020202020204" pitchFamily="34" charset="0"/>
                <a:cs typeface="Arial" panose="020B0604020202020204" pitchFamily="34" charset="0"/>
              </a:rPr>
              <a:t>nhà sạch.</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4. Con </a:t>
            </a:r>
            <a:r>
              <a:rPr lang="vi-VN" sz="2400" dirty="0">
                <a:solidFill>
                  <a:srgbClr val="002060"/>
                </a:solidFill>
                <a:latin typeface="Arial" panose="020B0604020202020204" pitchFamily="34" charset="0"/>
                <a:cs typeface="Arial" panose="020B0604020202020204" pitchFamily="34" charset="0"/>
              </a:rPr>
              <a:t>ốc được thả vào chum.</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5. Vườn </a:t>
            </a:r>
            <a:r>
              <a:rPr lang="vi-VN" sz="2400" dirty="0">
                <a:solidFill>
                  <a:srgbClr val="002060"/>
                </a:solidFill>
                <a:latin typeface="Arial" panose="020B0604020202020204" pitchFamily="34" charset="0"/>
                <a:cs typeface="Arial" panose="020B0604020202020204" pitchFamily="34" charset="0"/>
              </a:rPr>
              <a:t>rau sạch cỏ.</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6. Đàn </a:t>
            </a:r>
            <a:r>
              <a:rPr lang="vi-VN" sz="2400" dirty="0">
                <a:solidFill>
                  <a:srgbClr val="002060"/>
                </a:solidFill>
                <a:latin typeface="Arial" panose="020B0604020202020204" pitchFamily="34" charset="0"/>
                <a:cs typeface="Arial" panose="020B0604020202020204" pitchFamily="34" charset="0"/>
              </a:rPr>
              <a:t>lợn được ăn.</a:t>
            </a: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vi-VN" sz="2400" dirty="0" smtClean="0">
                <a:solidFill>
                  <a:srgbClr val="002060"/>
                </a:solidFill>
                <a:latin typeface="Arial" panose="020B0604020202020204" pitchFamily="34" charset="0"/>
                <a:cs typeface="Arial" panose="020B0604020202020204" pitchFamily="34" charset="0"/>
              </a:rPr>
              <a:t>7. Bà </a:t>
            </a:r>
            <a:r>
              <a:rPr lang="vi-VN" sz="2400" dirty="0">
                <a:solidFill>
                  <a:srgbClr val="002060"/>
                </a:solidFill>
                <a:latin typeface="Arial" panose="020B0604020202020204" pitchFamily="34" charset="0"/>
                <a:cs typeface="Arial" panose="020B0604020202020204" pitchFamily="34" charset="0"/>
              </a:rPr>
              <a:t>thương ốc không bán.</a:t>
            </a:r>
            <a:endParaRPr lang="vi-VN" sz="2400" dirty="0">
              <a:solidFill>
                <a:srgbClr val="002060"/>
              </a:solidFill>
              <a:latin typeface="Arial" panose="020B0604020202020204" pitchFamily="34" charset="0"/>
              <a:cs typeface="Arial" panose="020B0604020202020204" pitchFamily="34" charset="0"/>
            </a:endParaRPr>
          </a:p>
        </p:txBody>
      </p:sp>
      <p:sp>
        <p:nvSpPr>
          <p:cNvPr id="6" name="Rounded Rectangle 31"/>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endParaRPr lang="en-US" sz="48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endParaRPr lang="vi-VN" sz="2400" b="1" dirty="0">
              <a:latin typeface="+mj-lt"/>
            </a:endParaRPr>
          </a:p>
          <a:p>
            <a:pPr>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chum.</a:t>
            </a:r>
            <a:endParaRPr lang="en-US" sz="2400" b="1" dirty="0">
              <a:latin typeface="Times New Roman" panose="02020603050405020304" pitchFamily="18" charset="0"/>
              <a:cs typeface="Times New Roman" panose="02020603050405020304" pitchFamily="18" charset="0"/>
            </a:endParaRPr>
          </a:p>
          <a:p>
            <a:pPr>
              <a:defRPr/>
            </a:pPr>
            <a:endParaRPr lang="en-US" sz="2400" b="1" dirty="0">
              <a:latin typeface="+mj-lt"/>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Rồi bà lại đi làm </a:t>
            </a:r>
            <a:endParaRPr lang="vi-VN"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Sân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nhà</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sao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sạch</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quá</a:t>
            </a:r>
            <a:r>
              <a:rPr lang="en-US" sz="2400" b="1" u="sng" dirty="0">
                <a:latin typeface="Times New Roman" panose="02020603050405020304" pitchFamily="18" charset="0"/>
                <a:cs typeface="Times New Roman" panose="02020603050405020304" pitchFamily="18" charset="0"/>
              </a:rPr>
              <a:t> </a:t>
            </a:r>
            <a:endParaRPr lang="en-US" sz="2400" b="1" u="sng"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u="sng" dirty="0">
                <a:latin typeface="Times New Roman" panose="02020603050405020304" pitchFamily="18" charset="0"/>
                <a:cs typeface="Times New Roman" panose="02020603050405020304" pitchFamily="18" charset="0"/>
              </a:rPr>
              <a:t>Đàn lợn đã được ăn </a:t>
            </a:r>
            <a:endParaRPr lang="vi-VN" sz="2400" b="1" u="sng"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u="sng" dirty="0">
                <a:latin typeface="Times New Roman" panose="02020603050405020304" pitchFamily="18" charset="0"/>
                <a:cs typeface="Times New Roman" panose="02020603050405020304" pitchFamily="18" charset="0"/>
              </a:rPr>
              <a:t>Cơm nước nấu tinh tươm</a:t>
            </a:r>
            <a:endParaRPr lang="vi-VN" sz="2400" b="1" u="sng"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a:t>
            </a:r>
            <a:r>
              <a:rPr lang="vi-VN" sz="2400" b="1" u="sng" dirty="0">
                <a:latin typeface="Times New Roman" panose="02020603050405020304" pitchFamily="18" charset="0"/>
                <a:cs typeface="Times New Roman" panose="02020603050405020304" pitchFamily="18" charset="0"/>
              </a:rPr>
              <a:t>Vườn rau tươi sạch cỏ</a:t>
            </a:r>
            <a:r>
              <a:rPr lang="en-US" sz="2400" b="1" dirty="0" smtClean="0">
                <a:latin typeface="Times New Roman" panose="02020603050405020304" pitchFamily="18" charset="0"/>
                <a:cs typeface="Times New Roman" panose="02020603050405020304" pitchFamily="18" charset="0"/>
              </a:rPr>
              <a:t>.</a:t>
            </a:r>
            <a:endParaRPr lang="vi-VN" sz="2400" b="1" dirty="0">
              <a:solidFill>
                <a:schemeClr val="accent6"/>
              </a:solidFill>
              <a:latin typeface="Times New Roman" panose="02020603050405020304" pitchFamily="18" charset="0"/>
              <a:cs typeface="Times New Roman" panose="02020603050405020304" pitchFamily="18" charset="0"/>
            </a:endParaRPr>
          </a:p>
          <a:p>
            <a:pPr>
              <a:defRPr/>
            </a:pP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Phan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Thị</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Thanh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Nhàn</a:t>
            </a:r>
            <a:r>
              <a:rPr lang="en-US" sz="2400" i="1" dirty="0">
                <a:solidFill>
                  <a:srgbClr val="0070C0"/>
                </a:solidFill>
                <a:latin typeface="Times New Roman" panose="02020603050405020304" pitchFamily="18" charset="0"/>
                <a:cs typeface="Times New Roman" panose="02020603050405020304" pitchFamily="18" charset="0"/>
              </a:rPr>
              <a:t> </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endParaRPr lang="vi-VN" sz="2400" b="1" dirty="0">
              <a:solidFill>
                <a:srgbClr val="7030A0"/>
              </a:solidFill>
              <a:latin typeface="Arial" panose="020B0604020202020204" pitchFamily="34" charset="0"/>
              <a:cs typeface="Arial" panose="020B0604020202020204" pitchFamily="34" charset="0"/>
            </a:endParaRP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anose="02020603050405020304" pitchFamily="18" charset="0"/>
                <a:cs typeface="Times New Roman" panose="02020603050405020304" pitchFamily="18" charset="0"/>
              </a:rPr>
              <a:t>lạ</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smtClean="0">
                <a:solidFill>
                  <a:srgbClr val="FF0000"/>
                </a:solidFill>
                <a:latin typeface="Times New Roman" panose="02020603050405020304" pitchFamily="18" charset="0"/>
                <a:cs typeface="Times New Roman" panose="02020603050405020304" pitchFamily="18" charset="0"/>
              </a:rPr>
              <a:t>:</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191282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endParaRPr lang="en-US" sz="1800" dirty="0">
              <a:solidFill>
                <a:srgbClr val="FF0000"/>
              </a:solidFill>
              <a:latin typeface="Times New Roman" panose="02020603050405020304" pitchFamily="18" charset="0"/>
              <a:cs typeface="Times New Roman" panose="02020603050405020304" pitchFamily="18" charset="0"/>
            </a:endParaRP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7188" y="2743690"/>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r>
              <a:rPr lang="en-US" sz="1800" dirty="0" smtClean="0">
                <a:solidFill>
                  <a:srgbClr val="002060"/>
                </a:solidFill>
                <a:latin typeface="Times New Roman" panose="02020603050405020304" pitchFamily="18" charset="0"/>
                <a:cs typeface="Times New Roman" panose="02020603050405020304" pitchFamily="18" charset="0"/>
              </a:rPr>
              <a:t>…………….</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endParaRPr lang="vi-VN" sz="18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929186" y="472604"/>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endParaRPr lang="vi-VN" sz="1800" dirty="0">
              <a:latin typeface="Times New Roman" panose="02020603050405020304" pitchFamily="18" charset="0"/>
              <a:cs typeface="Times New Roman" panose="02020603050405020304" pitchFamily="18" charset="0"/>
            </a:endParaRPr>
          </a:p>
        </p:txBody>
      </p:sp>
      <p:sp>
        <p:nvSpPr>
          <p:cNvPr id="9" name="Rectangle 8"/>
          <p:cNvSpPr/>
          <p:nvPr/>
        </p:nvSpPr>
        <p:spPr>
          <a:xfrm>
            <a:off x="342898" y="56876"/>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8553" y="177432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912678" y="291217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a:t>
            </a:r>
            <a:r>
              <a:rPr lang="vi-VN" sz="1800" dirty="0" smtClean="0">
                <a:solidFill>
                  <a:srgbClr val="002060"/>
                </a:solidFill>
                <a:latin typeface="Times New Roman" panose="02020603050405020304" pitchFamily="18" charset="0"/>
                <a:cs typeface="Times New Roman" panose="02020603050405020304" pitchFamily="18" charset="0"/>
              </a:rPr>
              <a:t>thích </a:t>
            </a:r>
            <a:r>
              <a:rPr lang="vi-VN" sz="1800" dirty="0">
                <a:solidFill>
                  <a:srgbClr val="002060"/>
                </a:solidFill>
                <a:latin typeface="Times New Roman" panose="02020603050405020304" pitchFamily="18" charset="0"/>
                <a:cs typeface="Times New Roman" panose="02020603050405020304" pitchFamily="18" charset="0"/>
              </a:rPr>
              <a:t>những điều kì lạ mà bà </a:t>
            </a:r>
            <a:r>
              <a:rPr lang="vi-VN" sz="1800" dirty="0" smtClean="0">
                <a:solidFill>
                  <a:srgbClr val="002060"/>
                </a:solidFill>
                <a:latin typeface="Times New Roman" panose="02020603050405020304" pitchFamily="18" charset="0"/>
                <a:cs typeface="Times New Roman" panose="02020603050405020304" pitchFamily="18" charset="0"/>
              </a:rPr>
              <a:t>cụ </a:t>
            </a:r>
            <a:r>
              <a:rPr lang="vi-VN" sz="1800" dirty="0">
                <a:solidFill>
                  <a:srgbClr val="002060"/>
                </a:solidFill>
                <a:latin typeface="Times New Roman" panose="02020603050405020304" pitchFamily="18" charset="0"/>
                <a:cs typeface="Times New Roman" panose="02020603050405020304" pitchFamily="18" charset="0"/>
              </a:rPr>
              <a:t>thấy khi về </a:t>
            </a:r>
            <a:r>
              <a:rPr lang="vi-VN" sz="1800" dirty="0" smtClean="0">
                <a:solidFill>
                  <a:srgbClr val="002060"/>
                </a:solidFill>
                <a:latin typeface="Times New Roman" panose="02020603050405020304" pitchFamily="18" charset="0"/>
                <a:cs typeface="Times New Roman" panose="02020603050405020304" pitchFamily="18" charset="0"/>
              </a:rPr>
              <a:t>nhà.</a:t>
            </a:r>
            <a:endParaRPr lang="vi-VN" sz="1800"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a:stCxn id="9" idx="3"/>
          </p:cNvCxnSpPr>
          <p:nvPr/>
        </p:nvCxnSpPr>
        <p:spPr>
          <a:xfrm flipV="1">
            <a:off x="4500747" y="922497"/>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22445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109" y="3436591"/>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19755" y="57150"/>
            <a:ext cx="297180" cy="414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855085" y="1912620"/>
            <a:ext cx="297180" cy="37973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250" y="3023870"/>
            <a:ext cx="305435" cy="3644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 Box 1"/>
          <p:cNvSpPr txBox="1"/>
          <p:nvPr/>
        </p:nvSpPr>
        <p:spPr>
          <a:xfrm>
            <a:off x="1347470" y="4422775"/>
            <a:ext cx="6893560" cy="645160"/>
          </a:xfrm>
          <a:prstGeom prst="rect">
            <a:avLst/>
          </a:prstGeom>
          <a:noFill/>
        </p:spPr>
        <p:txBody>
          <a:bodyPr wrap="square" rtlCol="0">
            <a:spAutoFit/>
          </a:bodyPr>
          <a:p>
            <a:pPr algn="ctr"/>
            <a:r>
              <a:rPr lang="en-SG" altLang="en-US" sz="3600">
                <a:solidFill>
                  <a:srgbClr val="7030A0"/>
                </a:solidFill>
              </a:rPr>
              <a:t>Dấu hai chấm có tác dụng gì?</a:t>
            </a:r>
            <a:r>
              <a:rPr lang="en-SG" altLang="en-US" sz="3600">
                <a:gradFill>
                  <a:gsLst>
                    <a:gs pos="0">
                      <a:srgbClr val="7B32B2"/>
                    </a:gs>
                    <a:gs pos="100000">
                      <a:srgbClr val="401A5D"/>
                    </a:gs>
                  </a:gsLst>
                  <a:lin scaled="0"/>
                </a:gradFill>
              </a:rPr>
              <a:t> </a:t>
            </a:r>
            <a:endParaRPr lang="en-SG" altLang="en-US" sz="3600">
              <a:gradFill>
                <a:gsLst>
                  <a:gs pos="0">
                    <a:srgbClr val="7B32B2"/>
                  </a:gs>
                  <a:gs pos="100000">
                    <a:srgbClr val="401A5D"/>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4" grpId="0" bldLvl="0" animBg="1"/>
      <p:bldP spid="15" grpId="0" bldLvl="0" animBg="1"/>
      <p:bldP spid="16" grpId="0" bldLvl="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6428"/>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1. </a:t>
            </a:r>
            <a:r>
              <a:rPr lang="vi-VN" sz="2400" b="1" dirty="0">
                <a:solidFill>
                  <a:srgbClr val="0070C0"/>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endParaRPr lang="vi-VN" sz="2400" b="1" dirty="0">
              <a:solidFill>
                <a:srgbClr val="0070C0"/>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ln>
        </p:spPr>
        <p:txBody>
          <a:bodyPr wrap="square" lIns="68580" tIns="34290" rIns="68580" bIns="34290">
            <a:spAutoFit/>
          </a:bodyPr>
          <a:lstStyle/>
          <a:p>
            <a:pPr indent="-300355" algn="just">
              <a:buFontTx/>
              <a:buAutoNum type="arabicPeriod" startAt="2"/>
              <a:defRPr/>
            </a:pPr>
            <a:r>
              <a:rPr lang="en-US" alt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Khi báo hiệu lời nói của nhân vật, dấu hai</a:t>
            </a:r>
            <a:r>
              <a:rPr lang="en-US" sz="2400" b="1" dirty="0">
                <a:solidFill>
                  <a:srgbClr val="0070C0"/>
                </a:solidFill>
                <a:latin typeface="Arial" panose="020B0604020202020204" pitchFamily="34" charset="0"/>
                <a:cs typeface="Arial" panose="020B0604020202020204" pitchFamily="34" charset="0"/>
              </a:rPr>
              <a:t> </a:t>
            </a:r>
            <a:r>
              <a:rPr lang="vi-VN" sz="2400" b="1" dirty="0">
                <a:solidFill>
                  <a:srgbClr val="0070C0"/>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Ghi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smtClean="0">
                <a:latin typeface="Arial" panose="020B0604020202020204" pitchFamily="34" charset="0"/>
                <a:cs typeface="Arial" panose="020B0604020202020204" pitchFamily="34" charset="0"/>
              </a:rPr>
              <a:t>Trong</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endParaRPr lang="en-US" altLang="en-US" sz="3000" b="1" dirty="0">
              <a:latin typeface="Arial" panose="020B0604020202020204" pitchFamily="34" charset="0"/>
              <a:cs typeface="Arial" panose="020B0604020202020204" pitchFamily="34" charset="0"/>
            </a:endParaRP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dài</a:t>
            </a:r>
            <a:r>
              <a:rPr lang="en-US" altLang="en-US" sz="3000" dirty="0" smtClean="0">
                <a:latin typeface="Arial" panose="020B0604020202020204" pitchFamily="34" charset="0"/>
                <a:cs typeface="Arial" panose="020B0604020202020204" pitchFamily="34" charset="0"/>
              </a:rPr>
              <a:t> : </a:t>
            </a:r>
            <a:endParaRPr lang="en-US" altLang="en-US" sz="3000" dirty="0">
              <a:latin typeface="Arial" panose="020B0604020202020204" pitchFamily="34" charset="0"/>
              <a:cs typeface="Arial" panose="020B0604020202020204" pitchFamily="34" charset="0"/>
            </a:endParaRP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hỏi</a:t>
            </a:r>
            <a:r>
              <a:rPr lang="en-US" altLang="en-US" sz="3000" dirty="0" smtClean="0">
                <a:latin typeface="Arial" panose="020B0604020202020204" pitchFamily="34" charset="0"/>
                <a:cs typeface="Arial" panose="020B0604020202020204" pitchFamily="34" charset="0"/>
              </a:rPr>
              <a:t> : </a:t>
            </a:r>
            <a:r>
              <a:rPr lang="en-US" altLang="en-US" sz="3000" dirty="0">
                <a:latin typeface="Arial" panose="020B0604020202020204" pitchFamily="34" charset="0"/>
                <a:cs typeface="Arial" panose="020B0604020202020204" pitchFamily="34" charset="0"/>
              </a:rPr>
              <a:t>“Sao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smtClean="0">
                <a:latin typeface="Arial" panose="020B0604020202020204" pitchFamily="34" charset="0"/>
                <a:cs typeface="Arial" panose="020B0604020202020204" pitchFamily="34" charset="0"/>
              </a:rPr>
              <a:t>?”</a:t>
            </a:r>
            <a:endParaRPr lang="en-US" altLang="en-US" sz="3000" dirty="0" smtClean="0">
              <a:latin typeface="Arial" panose="020B0604020202020204" pitchFamily="34" charset="0"/>
              <a:cs typeface="Arial" panose="020B0604020202020204" pitchFamily="34" charset="0"/>
            </a:endParaRPr>
          </a:p>
          <a:p>
            <a:pPr algn="r">
              <a:buClrTx/>
              <a:buSzTx/>
              <a:buFontTx/>
              <a:buNone/>
            </a:pPr>
            <a:r>
              <a:rPr lang="en-US" altLang="en-US" sz="2400" i="1" dirty="0" smtClean="0">
                <a:solidFill>
                  <a:srgbClr val="7030A0"/>
                </a:solidFill>
                <a:latin typeface="Arial" panose="020B0604020202020204" pitchFamily="34" charset="0"/>
                <a:cs typeface="Arial" panose="020B0604020202020204" pitchFamily="34" charset="0"/>
              </a:rPr>
              <a:t>Theo </a:t>
            </a:r>
            <a:r>
              <a:rPr lang="en-US" altLang="en-US" sz="2400" i="1" dirty="0" err="1" smtClean="0">
                <a:solidFill>
                  <a:srgbClr val="7030A0"/>
                </a:solidFill>
                <a:latin typeface="Arial" panose="020B0604020202020204" pitchFamily="34" charset="0"/>
                <a:cs typeface="Arial" panose="020B0604020202020204" pitchFamily="34" charset="0"/>
              </a:rPr>
              <a:t>Nguyễn</a:t>
            </a:r>
            <a:r>
              <a:rPr lang="en-US" altLang="en-US" sz="2400" i="1" dirty="0" smtClean="0">
                <a:solidFill>
                  <a:srgbClr val="7030A0"/>
                </a:solidFill>
                <a:latin typeface="Arial" panose="020B0604020202020204" pitchFamily="34" charset="0"/>
                <a:cs typeface="Arial" panose="020B0604020202020204" pitchFamily="34" charset="0"/>
              </a:rPr>
              <a:t> </a:t>
            </a:r>
            <a:r>
              <a:rPr lang="en-US" altLang="en-US" sz="2400" i="1" dirty="0" err="1" smtClean="0">
                <a:solidFill>
                  <a:srgbClr val="7030A0"/>
                </a:solidFill>
                <a:latin typeface="Arial" panose="020B0604020202020204" pitchFamily="34" charset="0"/>
                <a:cs typeface="Arial" panose="020B0604020202020204" pitchFamily="34" charset="0"/>
              </a:rPr>
              <a:t>Quang</a:t>
            </a:r>
            <a:r>
              <a:rPr lang="en-US" altLang="en-US" sz="2400" i="1" dirty="0" smtClean="0">
                <a:solidFill>
                  <a:srgbClr val="7030A0"/>
                </a:solidFill>
                <a:latin typeface="Arial" panose="020B0604020202020204" pitchFamily="34" charset="0"/>
                <a:cs typeface="Arial" panose="020B0604020202020204" pitchFamily="34" charset="0"/>
              </a:rPr>
              <a:t> </a:t>
            </a:r>
            <a:r>
              <a:rPr lang="en-US" altLang="en-US" sz="2400" i="1" dirty="0" err="1" smtClean="0">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Luyện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Tôi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dài</a:t>
            </a:r>
            <a:r>
              <a:rPr lang="en-US" altLang="en-US" sz="2400" dirty="0" smtClean="0">
                <a:latin typeface="Arial" panose="020B0604020202020204" pitchFamily="34" charset="0"/>
                <a:cs typeface="Arial" panose="020B0604020202020204" pitchFamily="34" charset="0"/>
              </a:rPr>
              <a:t> : </a:t>
            </a:r>
            <a:endParaRPr lang="en-US" altLang="en-US" sz="2400" dirty="0">
              <a:latin typeface="Arial" panose="020B0604020202020204" pitchFamily="34" charset="0"/>
              <a:cs typeface="Arial" panose="020B0604020202020204" pitchFamily="34" charset="0"/>
            </a:endParaRP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8445" y="92813"/>
            <a:ext cx="457200" cy="457200"/>
          </a:xfrm>
          <a:prstGeom prst="rect">
            <a:avLst/>
          </a:prstGeom>
        </p:spPr>
      </p:pic>
      <p:grpSp>
        <p:nvGrpSpPr>
          <p:cNvPr id="11" name="Group 10"/>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p:cNvGrpSpPr/>
            <p:nvPr/>
          </p:nvGrpSpPr>
          <p:grpSpPr>
            <a:xfrm>
              <a:off x="3505202" y="836611"/>
              <a:ext cx="5094518" cy="5143275"/>
              <a:chOff x="3505202" y="836611"/>
              <a:chExt cx="5094518" cy="5143275"/>
            </a:xfrm>
            <a:grpFill/>
          </p:grpSpPr>
          <p:sp>
            <p:nvSpPr>
              <p:cNvPr id="16" name="Rectangle 1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endParaRPr lang="en-US" sz="5000" b="1">
                <a:solidFill>
                  <a:schemeClr val="tx1">
                    <a:lumMod val="85000"/>
                    <a:lumOff val="15000"/>
                  </a:schemeClr>
                </a:solidFill>
                <a:latin typeface="Agency FB" panose="020B0503020202020204" pitchFamily="34" charset="0"/>
              </a:endParaRPr>
            </a:p>
          </p:txBody>
        </p:sp>
      </p:grpSp>
      <p:grpSp>
        <p:nvGrpSpPr>
          <p:cNvPr id="28" name="Group 27"/>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p:cNvGrpSpPr/>
            <p:nvPr/>
          </p:nvGrpSpPr>
          <p:grpSpPr>
            <a:xfrm>
              <a:off x="3505202" y="836611"/>
              <a:ext cx="5094518" cy="5143275"/>
              <a:chOff x="3505202" y="836611"/>
              <a:chExt cx="5094518" cy="5143275"/>
            </a:xfrm>
            <a:grpFill/>
          </p:grpSpPr>
          <p:sp>
            <p:nvSpPr>
              <p:cNvPr id="33" name="Rectangle 3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endParaRPr lang="en-US" sz="5000" b="1">
                <a:solidFill>
                  <a:schemeClr val="tx1">
                    <a:lumMod val="85000"/>
                    <a:lumOff val="15000"/>
                  </a:schemeClr>
                </a:solidFill>
                <a:latin typeface="Agency FB" panose="020B0503020202020204" pitchFamily="34" charset="0"/>
              </a:endParaRPr>
            </a:p>
          </p:txBody>
        </p:sp>
      </p:grpSp>
      <p:grpSp>
        <p:nvGrpSpPr>
          <p:cNvPr id="45" name="Group 44"/>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p:cNvGrpSpPr/>
            <p:nvPr/>
          </p:nvGrpSpPr>
          <p:grpSpPr>
            <a:xfrm>
              <a:off x="3505202" y="836611"/>
              <a:ext cx="5094518" cy="5143275"/>
              <a:chOff x="3505202" y="836611"/>
              <a:chExt cx="5094518" cy="5143275"/>
            </a:xfrm>
            <a:grpFill/>
          </p:grpSpPr>
          <p:sp>
            <p:nvSpPr>
              <p:cNvPr id="50" name="Rectangle 4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endParaRPr lang="en-US" sz="5000" b="1">
                <a:solidFill>
                  <a:schemeClr val="tx1">
                    <a:lumMod val="85000"/>
                    <a:lumOff val="15000"/>
                  </a:schemeClr>
                </a:solidFill>
                <a:latin typeface="Agency FB" panose="020B0503020202020204" pitchFamily="34" charset="0"/>
              </a:endParaRPr>
            </a:p>
          </p:txBody>
        </p:sp>
      </p:grpSp>
      <p:grpSp>
        <p:nvGrpSpPr>
          <p:cNvPr id="62" name="Group 61"/>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p:cNvGrpSpPr/>
            <p:nvPr/>
          </p:nvGrpSpPr>
          <p:grpSpPr>
            <a:xfrm>
              <a:off x="3505202" y="836611"/>
              <a:ext cx="5094518" cy="5143275"/>
              <a:chOff x="3505202" y="836611"/>
              <a:chExt cx="5094518" cy="5143275"/>
            </a:xfrm>
            <a:grpFill/>
          </p:grpSpPr>
          <p:sp>
            <p:nvSpPr>
              <p:cNvPr id="67" name="Rectangle 6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endParaRPr lang="en-US" sz="5000" b="1">
                <a:solidFill>
                  <a:schemeClr val="tx1">
                    <a:lumMod val="85000"/>
                    <a:lumOff val="15000"/>
                  </a:schemeClr>
                </a:solidFill>
                <a:latin typeface="Agency FB" panose="020B0503020202020204" pitchFamily="34" charset="0"/>
              </a:endParaRPr>
            </a:p>
          </p:txBody>
        </p:sp>
      </p:grpSp>
      <p:grpSp>
        <p:nvGrpSpPr>
          <p:cNvPr id="79" name="Group 78"/>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p:cNvGrpSpPr/>
            <p:nvPr/>
          </p:nvGrpSpPr>
          <p:grpSpPr>
            <a:xfrm>
              <a:off x="3505202" y="836611"/>
              <a:ext cx="5094518" cy="5143275"/>
              <a:chOff x="3505202" y="836611"/>
              <a:chExt cx="5094518" cy="5143275"/>
            </a:xfrm>
            <a:grpFill/>
          </p:grpSpPr>
          <p:sp>
            <p:nvSpPr>
              <p:cNvPr id="84" name="Rectangle 8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endParaRPr lang="en-US" sz="5000" b="1">
                <a:solidFill>
                  <a:schemeClr val="tx1">
                    <a:lumMod val="85000"/>
                    <a:lumOff val="15000"/>
                  </a:schemeClr>
                </a:solidFill>
                <a:latin typeface="Agency FB" panose="020B0503020202020204" pitchFamily="34" charset="0"/>
              </a:endParaRPr>
            </a:p>
          </p:txBody>
        </p:sp>
      </p:grpSp>
      <p:grpSp>
        <p:nvGrpSpPr>
          <p:cNvPr id="96" name="Group 95"/>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p:cNvGrpSpPr/>
            <p:nvPr/>
          </p:nvGrpSpPr>
          <p:grpSpPr>
            <a:xfrm>
              <a:off x="3505202" y="836611"/>
              <a:ext cx="5094518" cy="5143275"/>
              <a:chOff x="3505202" y="836611"/>
              <a:chExt cx="5094518" cy="5143275"/>
            </a:xfrm>
            <a:grpFill/>
          </p:grpSpPr>
          <p:sp>
            <p:nvSpPr>
              <p:cNvPr id="101" name="Rectangle 10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endParaRPr lang="en-US" sz="5000" b="1">
                <a:solidFill>
                  <a:schemeClr val="tx1">
                    <a:lumMod val="85000"/>
                    <a:lumOff val="15000"/>
                  </a:schemeClr>
                </a:solidFill>
                <a:latin typeface="Agency FB" panose="020B0503020202020204" pitchFamily="34" charset="0"/>
              </a:endParaRPr>
            </a:p>
          </p:txBody>
        </p:sp>
      </p:grpSp>
      <p:grpSp>
        <p:nvGrpSpPr>
          <p:cNvPr id="113" name="Group 112"/>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p:cNvGrpSpPr/>
            <p:nvPr/>
          </p:nvGrpSpPr>
          <p:grpSpPr>
            <a:xfrm>
              <a:off x="3505202" y="836611"/>
              <a:ext cx="5094518" cy="5143275"/>
              <a:chOff x="3505202" y="836611"/>
              <a:chExt cx="5094518" cy="5143275"/>
            </a:xfrm>
            <a:grpFill/>
          </p:grpSpPr>
          <p:sp>
            <p:nvSpPr>
              <p:cNvPr id="118" name="Rectangle 11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endParaRPr lang="en-US" sz="5000" b="1" dirty="0">
                <a:solidFill>
                  <a:schemeClr val="tx1">
                    <a:lumMod val="85000"/>
                    <a:lumOff val="15000"/>
                  </a:schemeClr>
                </a:solidFill>
                <a:latin typeface="Agency FB" panose="020B0503020202020204" pitchFamily="34" charset="0"/>
              </a:endParaRPr>
            </a:p>
          </p:txBody>
        </p:sp>
      </p:grpSp>
      <p:grpSp>
        <p:nvGrpSpPr>
          <p:cNvPr id="130" name="Group 129"/>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p:cNvGrpSpPr/>
            <p:nvPr/>
          </p:nvGrpSpPr>
          <p:grpSpPr>
            <a:xfrm>
              <a:off x="3505202" y="836611"/>
              <a:ext cx="5094518" cy="5143275"/>
              <a:chOff x="3505202" y="836611"/>
              <a:chExt cx="5094518" cy="5143275"/>
            </a:xfrm>
            <a:grpFill/>
          </p:grpSpPr>
          <p:sp>
            <p:nvSpPr>
              <p:cNvPr id="135" name="Rectangle 13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endParaRPr lang="en-US" sz="5000" b="1">
                <a:solidFill>
                  <a:schemeClr val="tx1">
                    <a:lumMod val="85000"/>
                    <a:lumOff val="15000"/>
                  </a:schemeClr>
                </a:solidFill>
                <a:latin typeface="Agency FB" panose="020B0503020202020204" pitchFamily="34" charset="0"/>
              </a:endParaRPr>
            </a:p>
          </p:txBody>
        </p:sp>
      </p:grpSp>
      <p:grpSp>
        <p:nvGrpSpPr>
          <p:cNvPr id="147" name="Group 146"/>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p:cNvGrpSpPr/>
            <p:nvPr/>
          </p:nvGrpSpPr>
          <p:grpSpPr>
            <a:xfrm>
              <a:off x="3505202" y="836611"/>
              <a:ext cx="5094518" cy="5143275"/>
              <a:chOff x="3505202" y="836611"/>
              <a:chExt cx="5094518" cy="5143275"/>
            </a:xfrm>
            <a:grpFill/>
          </p:grpSpPr>
          <p:sp>
            <p:nvSpPr>
              <p:cNvPr id="152" name="Rectangle 15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endParaRPr lang="en-US" sz="5000" b="1" dirty="0">
                <a:solidFill>
                  <a:schemeClr val="tx1">
                    <a:lumMod val="85000"/>
                    <a:lumOff val="15000"/>
                  </a:schemeClr>
                </a:solidFill>
                <a:latin typeface="Agency FB" panose="020B0503020202020204" pitchFamily="34" charset="0"/>
              </a:endParaRPr>
            </a:p>
          </p:txBody>
        </p:sp>
      </p:grpSp>
      <p:grpSp>
        <p:nvGrpSpPr>
          <p:cNvPr id="164" name="Group 163"/>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p:cNvGrpSpPr/>
            <p:nvPr/>
          </p:nvGrpSpPr>
          <p:grpSpPr>
            <a:xfrm>
              <a:off x="3505202" y="836611"/>
              <a:ext cx="5094518" cy="5143275"/>
              <a:chOff x="3505202" y="836611"/>
              <a:chExt cx="5094518" cy="5143275"/>
            </a:xfrm>
            <a:grpFill/>
          </p:grpSpPr>
          <p:sp>
            <p:nvSpPr>
              <p:cNvPr id="169" name="Rectangle 16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endParaRPr lang="en-US" sz="5000" b="1">
                <a:solidFill>
                  <a:schemeClr val="tx1">
                    <a:lumMod val="85000"/>
                    <a:lumOff val="15000"/>
                  </a:schemeClr>
                </a:solidFill>
                <a:latin typeface="Agency FB" panose="020B0503020202020204" pitchFamily="34" charset="0"/>
              </a:endParaRPr>
            </a:p>
          </p:txBody>
        </p:sp>
      </p:grpSp>
      <p:grpSp>
        <p:nvGrpSpPr>
          <p:cNvPr id="181" name="Group 180"/>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p:cNvGrpSpPr/>
            <p:nvPr/>
          </p:nvGrpSpPr>
          <p:grpSpPr>
            <a:xfrm>
              <a:off x="3505202" y="836611"/>
              <a:ext cx="5094518" cy="5143275"/>
              <a:chOff x="3505202" y="836611"/>
              <a:chExt cx="5094518" cy="5143275"/>
            </a:xfrm>
            <a:grpFill/>
          </p:grpSpPr>
          <p:sp>
            <p:nvSpPr>
              <p:cNvPr id="186" name="Rectangle 18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endParaRPr lang="en-US" sz="5000" b="1" dirty="0">
                <a:solidFill>
                  <a:schemeClr val="tx1">
                    <a:lumMod val="85000"/>
                    <a:lumOff val="15000"/>
                  </a:schemeClr>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r>
              <a:rPr lang="en-US" sz="2400" b="1"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pic>
        <p:nvPicPr>
          <p:cNvPr id="10" name="nhạc chơi rung chuông và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8445" y="92813"/>
            <a:ext cx="457200" cy="457200"/>
          </a:xfrm>
          <a:prstGeom prst="rect">
            <a:avLst/>
          </a:prstGeom>
        </p:spPr>
      </p:pic>
      <p:grpSp>
        <p:nvGrpSpPr>
          <p:cNvPr id="11" name="Group 10"/>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p:cNvGrpSpPr/>
            <p:nvPr/>
          </p:nvGrpSpPr>
          <p:grpSpPr>
            <a:xfrm>
              <a:off x="3505202" y="836611"/>
              <a:ext cx="5094518" cy="5143275"/>
              <a:chOff x="3505202" y="836611"/>
              <a:chExt cx="5094518" cy="5143275"/>
            </a:xfrm>
            <a:grpFill/>
          </p:grpSpPr>
          <p:sp>
            <p:nvSpPr>
              <p:cNvPr id="16" name="Rectangle 1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endParaRPr lang="en-US" sz="5000" b="1">
                <a:solidFill>
                  <a:schemeClr val="tx1">
                    <a:lumMod val="85000"/>
                    <a:lumOff val="15000"/>
                  </a:schemeClr>
                </a:solidFill>
                <a:latin typeface="Agency FB" panose="020B0503020202020204" pitchFamily="34" charset="0"/>
              </a:endParaRPr>
            </a:p>
          </p:txBody>
        </p:sp>
      </p:grpSp>
      <p:grpSp>
        <p:nvGrpSpPr>
          <p:cNvPr id="28" name="Group 27"/>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p:cNvGrpSpPr/>
            <p:nvPr/>
          </p:nvGrpSpPr>
          <p:grpSpPr>
            <a:xfrm>
              <a:off x="3505202" y="836611"/>
              <a:ext cx="5094518" cy="5143275"/>
              <a:chOff x="3505202" y="836611"/>
              <a:chExt cx="5094518" cy="5143275"/>
            </a:xfrm>
            <a:grpFill/>
          </p:grpSpPr>
          <p:sp>
            <p:nvSpPr>
              <p:cNvPr id="33" name="Rectangle 3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endParaRPr lang="en-US" sz="5000" b="1">
                <a:solidFill>
                  <a:schemeClr val="tx1">
                    <a:lumMod val="85000"/>
                    <a:lumOff val="15000"/>
                  </a:schemeClr>
                </a:solidFill>
                <a:latin typeface="Agency FB" panose="020B0503020202020204" pitchFamily="34" charset="0"/>
              </a:endParaRPr>
            </a:p>
          </p:txBody>
        </p:sp>
      </p:grpSp>
      <p:grpSp>
        <p:nvGrpSpPr>
          <p:cNvPr id="45" name="Group 44"/>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p:cNvGrpSpPr/>
            <p:nvPr/>
          </p:nvGrpSpPr>
          <p:grpSpPr>
            <a:xfrm>
              <a:off x="3505202" y="836611"/>
              <a:ext cx="5094518" cy="5143275"/>
              <a:chOff x="3505202" y="836611"/>
              <a:chExt cx="5094518" cy="5143275"/>
            </a:xfrm>
            <a:grpFill/>
          </p:grpSpPr>
          <p:sp>
            <p:nvSpPr>
              <p:cNvPr id="50" name="Rectangle 4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endParaRPr lang="en-US" sz="5000" b="1">
                <a:solidFill>
                  <a:schemeClr val="tx1">
                    <a:lumMod val="85000"/>
                    <a:lumOff val="15000"/>
                  </a:schemeClr>
                </a:solidFill>
                <a:latin typeface="Agency FB" panose="020B0503020202020204" pitchFamily="34" charset="0"/>
              </a:endParaRPr>
            </a:p>
          </p:txBody>
        </p:sp>
      </p:grpSp>
      <p:grpSp>
        <p:nvGrpSpPr>
          <p:cNvPr id="62" name="Group 61"/>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p:cNvGrpSpPr/>
            <p:nvPr/>
          </p:nvGrpSpPr>
          <p:grpSpPr>
            <a:xfrm>
              <a:off x="3505202" y="836611"/>
              <a:ext cx="5094518" cy="5143275"/>
              <a:chOff x="3505202" y="836611"/>
              <a:chExt cx="5094518" cy="5143275"/>
            </a:xfrm>
            <a:grpFill/>
          </p:grpSpPr>
          <p:sp>
            <p:nvSpPr>
              <p:cNvPr id="67" name="Rectangle 6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endParaRPr lang="en-US" sz="5000" b="1">
                <a:solidFill>
                  <a:schemeClr val="tx1">
                    <a:lumMod val="85000"/>
                    <a:lumOff val="15000"/>
                  </a:schemeClr>
                </a:solidFill>
                <a:latin typeface="Agency FB" panose="020B0503020202020204" pitchFamily="34" charset="0"/>
              </a:endParaRPr>
            </a:p>
          </p:txBody>
        </p:sp>
      </p:grpSp>
      <p:grpSp>
        <p:nvGrpSpPr>
          <p:cNvPr id="79" name="Group 78"/>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p:cNvGrpSpPr/>
            <p:nvPr/>
          </p:nvGrpSpPr>
          <p:grpSpPr>
            <a:xfrm>
              <a:off x="3505202" y="836611"/>
              <a:ext cx="5094518" cy="5143275"/>
              <a:chOff x="3505202" y="836611"/>
              <a:chExt cx="5094518" cy="5143275"/>
            </a:xfrm>
            <a:grpFill/>
          </p:grpSpPr>
          <p:sp>
            <p:nvSpPr>
              <p:cNvPr id="84" name="Rectangle 8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endParaRPr lang="en-US" sz="5000" b="1">
                <a:solidFill>
                  <a:schemeClr val="tx1">
                    <a:lumMod val="85000"/>
                    <a:lumOff val="15000"/>
                  </a:schemeClr>
                </a:solidFill>
                <a:latin typeface="Agency FB" panose="020B0503020202020204" pitchFamily="34" charset="0"/>
              </a:endParaRPr>
            </a:p>
          </p:txBody>
        </p:sp>
      </p:grpSp>
      <p:grpSp>
        <p:nvGrpSpPr>
          <p:cNvPr id="96" name="Group 95"/>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p:cNvGrpSpPr/>
            <p:nvPr/>
          </p:nvGrpSpPr>
          <p:grpSpPr>
            <a:xfrm>
              <a:off x="3505202" y="836611"/>
              <a:ext cx="5094518" cy="5143275"/>
              <a:chOff x="3505202" y="836611"/>
              <a:chExt cx="5094518" cy="5143275"/>
            </a:xfrm>
            <a:grpFill/>
          </p:grpSpPr>
          <p:sp>
            <p:nvSpPr>
              <p:cNvPr id="101" name="Rectangle 10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endParaRPr lang="en-US" sz="5000" b="1">
                <a:solidFill>
                  <a:schemeClr val="tx1">
                    <a:lumMod val="85000"/>
                    <a:lumOff val="15000"/>
                  </a:schemeClr>
                </a:solidFill>
                <a:latin typeface="Agency FB" panose="020B0503020202020204" pitchFamily="34" charset="0"/>
              </a:endParaRPr>
            </a:p>
          </p:txBody>
        </p:sp>
      </p:grpSp>
      <p:grpSp>
        <p:nvGrpSpPr>
          <p:cNvPr id="113" name="Group 112"/>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p:cNvGrpSpPr/>
            <p:nvPr/>
          </p:nvGrpSpPr>
          <p:grpSpPr>
            <a:xfrm>
              <a:off x="3505202" y="836611"/>
              <a:ext cx="5094518" cy="5143275"/>
              <a:chOff x="3505202" y="836611"/>
              <a:chExt cx="5094518" cy="5143275"/>
            </a:xfrm>
            <a:grpFill/>
          </p:grpSpPr>
          <p:sp>
            <p:nvSpPr>
              <p:cNvPr id="118" name="Rectangle 11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endParaRPr lang="en-US" sz="5000" b="1" dirty="0">
                <a:solidFill>
                  <a:schemeClr val="tx1">
                    <a:lumMod val="85000"/>
                    <a:lumOff val="15000"/>
                  </a:schemeClr>
                </a:solidFill>
                <a:latin typeface="Agency FB" panose="020B0503020202020204" pitchFamily="34" charset="0"/>
              </a:endParaRPr>
            </a:p>
          </p:txBody>
        </p:sp>
      </p:grpSp>
      <p:grpSp>
        <p:nvGrpSpPr>
          <p:cNvPr id="130" name="Group 129"/>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p:cNvGrpSpPr/>
            <p:nvPr/>
          </p:nvGrpSpPr>
          <p:grpSpPr>
            <a:xfrm>
              <a:off x="3505202" y="836611"/>
              <a:ext cx="5094518" cy="5143275"/>
              <a:chOff x="3505202" y="836611"/>
              <a:chExt cx="5094518" cy="5143275"/>
            </a:xfrm>
            <a:grpFill/>
          </p:grpSpPr>
          <p:sp>
            <p:nvSpPr>
              <p:cNvPr id="135" name="Rectangle 13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endParaRPr lang="en-US" sz="5000" b="1">
                <a:solidFill>
                  <a:schemeClr val="tx1">
                    <a:lumMod val="85000"/>
                    <a:lumOff val="15000"/>
                  </a:schemeClr>
                </a:solidFill>
                <a:latin typeface="Agency FB" panose="020B0503020202020204" pitchFamily="34" charset="0"/>
              </a:endParaRPr>
            </a:p>
          </p:txBody>
        </p:sp>
      </p:grpSp>
      <p:grpSp>
        <p:nvGrpSpPr>
          <p:cNvPr id="147" name="Group 146"/>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p:cNvGrpSpPr/>
            <p:nvPr/>
          </p:nvGrpSpPr>
          <p:grpSpPr>
            <a:xfrm>
              <a:off x="3505202" y="836611"/>
              <a:ext cx="5094518" cy="5143275"/>
              <a:chOff x="3505202" y="836611"/>
              <a:chExt cx="5094518" cy="5143275"/>
            </a:xfrm>
            <a:grpFill/>
          </p:grpSpPr>
          <p:sp>
            <p:nvSpPr>
              <p:cNvPr id="152" name="Rectangle 15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endParaRPr lang="en-US" sz="5000" b="1" dirty="0">
                <a:solidFill>
                  <a:schemeClr val="tx1">
                    <a:lumMod val="85000"/>
                    <a:lumOff val="15000"/>
                  </a:schemeClr>
                </a:solidFill>
                <a:latin typeface="Agency FB" panose="020B0503020202020204" pitchFamily="34" charset="0"/>
              </a:endParaRPr>
            </a:p>
          </p:txBody>
        </p:sp>
      </p:grpSp>
      <p:grpSp>
        <p:nvGrpSpPr>
          <p:cNvPr id="164" name="Group 163"/>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p:cNvGrpSpPr/>
            <p:nvPr/>
          </p:nvGrpSpPr>
          <p:grpSpPr>
            <a:xfrm>
              <a:off x="3505202" y="836611"/>
              <a:ext cx="5094518" cy="5143275"/>
              <a:chOff x="3505202" y="836611"/>
              <a:chExt cx="5094518" cy="5143275"/>
            </a:xfrm>
            <a:grpFill/>
          </p:grpSpPr>
          <p:sp>
            <p:nvSpPr>
              <p:cNvPr id="169" name="Rectangle 16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endParaRPr lang="en-US" sz="5000" b="1">
                <a:solidFill>
                  <a:schemeClr val="tx1">
                    <a:lumMod val="85000"/>
                    <a:lumOff val="15000"/>
                  </a:schemeClr>
                </a:solidFill>
                <a:latin typeface="Agency FB" panose="020B0503020202020204" pitchFamily="34" charset="0"/>
              </a:endParaRPr>
            </a:p>
          </p:txBody>
        </p:sp>
      </p:grpSp>
      <p:grpSp>
        <p:nvGrpSpPr>
          <p:cNvPr id="181" name="Group 180"/>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p:cNvGrpSpPr/>
            <p:nvPr/>
          </p:nvGrpSpPr>
          <p:grpSpPr>
            <a:xfrm>
              <a:off x="3505202" y="836611"/>
              <a:ext cx="5094518" cy="5143275"/>
              <a:chOff x="3505202" y="836611"/>
              <a:chExt cx="5094518" cy="5143275"/>
            </a:xfrm>
            <a:grpFill/>
          </p:grpSpPr>
          <p:sp>
            <p:nvSpPr>
              <p:cNvPr id="186" name="Rectangle 18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endParaRPr lang="en-US" sz="5000" b="1" dirty="0">
                <a:solidFill>
                  <a:schemeClr val="tx1">
                    <a:lumMod val="85000"/>
                    <a:lumOff val="15000"/>
                  </a:schemeClr>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smtClean="0">
                <a:latin typeface="Arial" panose="020B0604020202020204" pitchFamily="34" charset="0"/>
                <a:cs typeface="Arial" panose="020B0604020202020204" pitchFamily="34" charset="0"/>
              </a:rPr>
              <a:t>Trong</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smtClean="0">
                <a:latin typeface="Arial" panose="020B0604020202020204" pitchFamily="34" charset="0"/>
                <a:cs typeface="Arial" panose="020B0604020202020204" pitchFamily="34" charset="0"/>
              </a:rPr>
              <a:t>?</a:t>
            </a:r>
            <a:endParaRPr lang="en-US" altLang="en-US" sz="3000" b="1" dirty="0">
              <a:latin typeface="Arial" panose="020B0604020202020204" pitchFamily="34" charset="0"/>
              <a:cs typeface="Arial" panose="020B0604020202020204" pitchFamily="34" charset="0"/>
            </a:endParaRP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Luyện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ra</a:t>
            </a:r>
            <a:r>
              <a:rPr lang="en-US" altLang="en-US" sz="3000" dirty="0" smtClean="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thuyền</a:t>
            </a:r>
            <a:r>
              <a:rPr lang="en-US" altLang="en-US" sz="3000" dirty="0" smtClean="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algn="r">
              <a:buClrTx/>
              <a:buSzTx/>
              <a:buFontTx/>
              <a:buNone/>
            </a:pPr>
            <a:r>
              <a:rPr lang="en-US" altLang="en-US" sz="2400" i="1" dirty="0" smtClean="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smtClean="0">
                <a:latin typeface="Arial" panose="020B0604020202020204" pitchFamily="34" charset="0"/>
                <a:cs typeface="Arial" panose="020B0604020202020204" pitchFamily="34" charset="0"/>
              </a:rPr>
              <a:t>Rồi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ra</a:t>
            </a:r>
            <a:r>
              <a:rPr lang="en-US" altLang="en-US" sz="2400" dirty="0" smtClean="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Tác dụng của dấu hai chấm: </a:t>
            </a:r>
            <a:endParaRPr lang="vi-VN" sz="2400" b="1" dirty="0">
              <a:solidFill>
                <a:srgbClr val="7030A0"/>
              </a:solidFill>
              <a:latin typeface="Arial" panose="020B0604020202020204" pitchFamily="34" charset="0"/>
              <a:cs typeface="Arial" panose="020B0604020202020204" pitchFamily="34" charset="0"/>
            </a:endParaRP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10" name="nhạc chơi rung chuông và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8445" y="92813"/>
            <a:ext cx="457200" cy="457200"/>
          </a:xfrm>
          <a:prstGeom prst="rect">
            <a:avLst/>
          </a:prstGeom>
        </p:spPr>
      </p:pic>
      <p:grpSp>
        <p:nvGrpSpPr>
          <p:cNvPr id="11" name="Group 10"/>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p:cNvGrpSpPr/>
            <p:nvPr/>
          </p:nvGrpSpPr>
          <p:grpSpPr>
            <a:xfrm>
              <a:off x="3505202" y="836611"/>
              <a:ext cx="5094518" cy="5143275"/>
              <a:chOff x="3505202" y="836611"/>
              <a:chExt cx="5094518" cy="5143275"/>
            </a:xfrm>
            <a:grpFill/>
          </p:grpSpPr>
          <p:sp>
            <p:nvSpPr>
              <p:cNvPr id="16" name="Rectangle 1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endParaRPr lang="en-US" sz="5000" b="1">
                <a:solidFill>
                  <a:schemeClr val="tx1">
                    <a:lumMod val="85000"/>
                    <a:lumOff val="15000"/>
                  </a:schemeClr>
                </a:solidFill>
                <a:latin typeface="Agency FB" panose="020B0503020202020204" pitchFamily="34" charset="0"/>
              </a:endParaRPr>
            </a:p>
          </p:txBody>
        </p:sp>
      </p:grpSp>
      <p:grpSp>
        <p:nvGrpSpPr>
          <p:cNvPr id="28" name="Group 27"/>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p:cNvGrpSpPr/>
            <p:nvPr/>
          </p:nvGrpSpPr>
          <p:grpSpPr>
            <a:xfrm>
              <a:off x="3505202" y="836611"/>
              <a:ext cx="5094518" cy="5143275"/>
              <a:chOff x="3505202" y="836611"/>
              <a:chExt cx="5094518" cy="5143275"/>
            </a:xfrm>
            <a:grpFill/>
          </p:grpSpPr>
          <p:sp>
            <p:nvSpPr>
              <p:cNvPr id="33" name="Rectangle 3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endParaRPr lang="en-US" sz="5000" b="1">
                <a:solidFill>
                  <a:schemeClr val="tx1">
                    <a:lumMod val="85000"/>
                    <a:lumOff val="15000"/>
                  </a:schemeClr>
                </a:solidFill>
                <a:latin typeface="Agency FB" panose="020B0503020202020204" pitchFamily="34" charset="0"/>
              </a:endParaRPr>
            </a:p>
          </p:txBody>
        </p:sp>
      </p:grpSp>
      <p:grpSp>
        <p:nvGrpSpPr>
          <p:cNvPr id="45" name="Group 44"/>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p:cNvGrpSpPr/>
            <p:nvPr/>
          </p:nvGrpSpPr>
          <p:grpSpPr>
            <a:xfrm>
              <a:off x="3505202" y="836611"/>
              <a:ext cx="5094518" cy="5143275"/>
              <a:chOff x="3505202" y="836611"/>
              <a:chExt cx="5094518" cy="5143275"/>
            </a:xfrm>
            <a:grpFill/>
          </p:grpSpPr>
          <p:sp>
            <p:nvSpPr>
              <p:cNvPr id="50" name="Rectangle 4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endParaRPr lang="en-US" sz="5000" b="1">
                <a:solidFill>
                  <a:schemeClr val="tx1">
                    <a:lumMod val="85000"/>
                    <a:lumOff val="15000"/>
                  </a:schemeClr>
                </a:solidFill>
                <a:latin typeface="Agency FB" panose="020B0503020202020204" pitchFamily="34" charset="0"/>
              </a:endParaRPr>
            </a:p>
          </p:txBody>
        </p:sp>
      </p:grpSp>
      <p:grpSp>
        <p:nvGrpSpPr>
          <p:cNvPr id="62" name="Group 61"/>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p:cNvGrpSpPr/>
            <p:nvPr/>
          </p:nvGrpSpPr>
          <p:grpSpPr>
            <a:xfrm>
              <a:off x="3505202" y="836611"/>
              <a:ext cx="5094518" cy="5143275"/>
              <a:chOff x="3505202" y="836611"/>
              <a:chExt cx="5094518" cy="5143275"/>
            </a:xfrm>
            <a:grpFill/>
          </p:grpSpPr>
          <p:sp>
            <p:nvSpPr>
              <p:cNvPr id="67" name="Rectangle 6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endParaRPr lang="en-US" sz="5000" b="1">
                <a:solidFill>
                  <a:schemeClr val="tx1">
                    <a:lumMod val="85000"/>
                    <a:lumOff val="15000"/>
                  </a:schemeClr>
                </a:solidFill>
                <a:latin typeface="Agency FB" panose="020B0503020202020204" pitchFamily="34" charset="0"/>
              </a:endParaRPr>
            </a:p>
          </p:txBody>
        </p:sp>
      </p:grpSp>
      <p:grpSp>
        <p:nvGrpSpPr>
          <p:cNvPr id="79" name="Group 78"/>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p:cNvGrpSpPr/>
            <p:nvPr/>
          </p:nvGrpSpPr>
          <p:grpSpPr>
            <a:xfrm>
              <a:off x="3505202" y="836611"/>
              <a:ext cx="5094518" cy="5143275"/>
              <a:chOff x="3505202" y="836611"/>
              <a:chExt cx="5094518" cy="5143275"/>
            </a:xfrm>
            <a:grpFill/>
          </p:grpSpPr>
          <p:sp>
            <p:nvSpPr>
              <p:cNvPr id="84" name="Rectangle 8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endParaRPr lang="en-US" sz="5000" b="1">
                <a:solidFill>
                  <a:schemeClr val="tx1">
                    <a:lumMod val="85000"/>
                    <a:lumOff val="15000"/>
                  </a:schemeClr>
                </a:solidFill>
                <a:latin typeface="Agency FB" panose="020B0503020202020204" pitchFamily="34" charset="0"/>
              </a:endParaRPr>
            </a:p>
          </p:txBody>
        </p:sp>
      </p:grpSp>
      <p:grpSp>
        <p:nvGrpSpPr>
          <p:cNvPr id="96" name="Group 95"/>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p:cNvGrpSpPr/>
            <p:nvPr/>
          </p:nvGrpSpPr>
          <p:grpSpPr>
            <a:xfrm>
              <a:off x="3505202" y="836611"/>
              <a:ext cx="5094518" cy="5143275"/>
              <a:chOff x="3505202" y="836611"/>
              <a:chExt cx="5094518" cy="5143275"/>
            </a:xfrm>
            <a:grpFill/>
          </p:grpSpPr>
          <p:sp>
            <p:nvSpPr>
              <p:cNvPr id="101" name="Rectangle 10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endParaRPr lang="en-US" sz="5000" b="1">
                <a:solidFill>
                  <a:schemeClr val="tx1">
                    <a:lumMod val="85000"/>
                    <a:lumOff val="15000"/>
                  </a:schemeClr>
                </a:solidFill>
                <a:latin typeface="Agency FB" panose="020B0503020202020204" pitchFamily="34" charset="0"/>
              </a:endParaRPr>
            </a:p>
          </p:txBody>
        </p:sp>
      </p:grpSp>
      <p:grpSp>
        <p:nvGrpSpPr>
          <p:cNvPr id="113" name="Group 112"/>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p:cNvGrpSpPr/>
            <p:nvPr/>
          </p:nvGrpSpPr>
          <p:grpSpPr>
            <a:xfrm>
              <a:off x="3505202" y="836611"/>
              <a:ext cx="5094518" cy="5143275"/>
              <a:chOff x="3505202" y="836611"/>
              <a:chExt cx="5094518" cy="5143275"/>
            </a:xfrm>
            <a:grpFill/>
          </p:grpSpPr>
          <p:sp>
            <p:nvSpPr>
              <p:cNvPr id="118" name="Rectangle 11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endParaRPr lang="en-US" sz="5000" b="1" dirty="0">
                <a:solidFill>
                  <a:schemeClr val="tx1">
                    <a:lumMod val="85000"/>
                    <a:lumOff val="15000"/>
                  </a:schemeClr>
                </a:solidFill>
                <a:latin typeface="Agency FB" panose="020B0503020202020204" pitchFamily="34" charset="0"/>
              </a:endParaRPr>
            </a:p>
          </p:txBody>
        </p:sp>
      </p:grpSp>
      <p:grpSp>
        <p:nvGrpSpPr>
          <p:cNvPr id="130" name="Group 129"/>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p:cNvGrpSpPr/>
            <p:nvPr/>
          </p:nvGrpSpPr>
          <p:grpSpPr>
            <a:xfrm>
              <a:off x="3505202" y="836611"/>
              <a:ext cx="5094518" cy="5143275"/>
              <a:chOff x="3505202" y="836611"/>
              <a:chExt cx="5094518" cy="5143275"/>
            </a:xfrm>
            <a:grpFill/>
          </p:grpSpPr>
          <p:sp>
            <p:nvSpPr>
              <p:cNvPr id="135" name="Rectangle 13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endParaRPr lang="en-US" sz="5000" b="1">
                <a:solidFill>
                  <a:schemeClr val="tx1">
                    <a:lumMod val="85000"/>
                    <a:lumOff val="15000"/>
                  </a:schemeClr>
                </a:solidFill>
                <a:latin typeface="Agency FB" panose="020B0503020202020204" pitchFamily="34" charset="0"/>
              </a:endParaRPr>
            </a:p>
          </p:txBody>
        </p:sp>
      </p:grpSp>
      <p:grpSp>
        <p:nvGrpSpPr>
          <p:cNvPr id="147" name="Group 146"/>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p:cNvGrpSpPr/>
            <p:nvPr/>
          </p:nvGrpSpPr>
          <p:grpSpPr>
            <a:xfrm>
              <a:off x="3505202" y="836611"/>
              <a:ext cx="5094518" cy="5143275"/>
              <a:chOff x="3505202" y="836611"/>
              <a:chExt cx="5094518" cy="5143275"/>
            </a:xfrm>
            <a:grpFill/>
          </p:grpSpPr>
          <p:sp>
            <p:nvSpPr>
              <p:cNvPr id="152" name="Rectangle 15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endParaRPr lang="en-US" sz="5000" b="1" dirty="0">
                <a:solidFill>
                  <a:schemeClr val="tx1">
                    <a:lumMod val="85000"/>
                    <a:lumOff val="15000"/>
                  </a:schemeClr>
                </a:solidFill>
                <a:latin typeface="Agency FB" panose="020B0503020202020204" pitchFamily="34" charset="0"/>
              </a:endParaRPr>
            </a:p>
          </p:txBody>
        </p:sp>
      </p:grpSp>
      <p:grpSp>
        <p:nvGrpSpPr>
          <p:cNvPr id="164" name="Group 163"/>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p:cNvGrpSpPr/>
            <p:nvPr/>
          </p:nvGrpSpPr>
          <p:grpSpPr>
            <a:xfrm>
              <a:off x="3505202" y="836611"/>
              <a:ext cx="5094518" cy="5143275"/>
              <a:chOff x="3505202" y="836611"/>
              <a:chExt cx="5094518" cy="5143275"/>
            </a:xfrm>
            <a:grpFill/>
          </p:grpSpPr>
          <p:sp>
            <p:nvSpPr>
              <p:cNvPr id="169" name="Rectangle 16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endParaRPr lang="en-US" sz="5000" b="1">
                <a:solidFill>
                  <a:schemeClr val="tx1">
                    <a:lumMod val="85000"/>
                    <a:lumOff val="15000"/>
                  </a:schemeClr>
                </a:solidFill>
                <a:latin typeface="Agency FB" panose="020B0503020202020204" pitchFamily="34" charset="0"/>
              </a:endParaRPr>
            </a:p>
          </p:txBody>
        </p:sp>
      </p:grpSp>
      <p:grpSp>
        <p:nvGrpSpPr>
          <p:cNvPr id="181" name="Group 180"/>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p:cNvGrpSpPr/>
            <p:nvPr/>
          </p:nvGrpSpPr>
          <p:grpSpPr>
            <a:xfrm>
              <a:off x="3505202" y="836611"/>
              <a:ext cx="5094518" cy="5143275"/>
              <a:chOff x="3505202" y="836611"/>
              <a:chExt cx="5094518" cy="5143275"/>
            </a:xfrm>
            <a:grpFill/>
          </p:grpSpPr>
          <p:sp>
            <p:nvSpPr>
              <p:cNvPr id="186" name="Rectangle 18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endParaRPr lang="en-US" sz="5000" b="1" dirty="0">
                <a:solidFill>
                  <a:schemeClr val="tx1">
                    <a:lumMod val="85000"/>
                    <a:lumOff val="15000"/>
                  </a:schemeClr>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3999" cy="5143499"/>
        </p:xfrm>
        <a:graphic>
          <a:graphicData uri="http://schemas.openxmlformats.org/drawingml/2006/table">
            <a:tbl>
              <a:tblPr firstRow="1" bandRow="1">
                <a:tableStyleId>{5C22544A-7EE6-4342-B048-85BDC9FD1C3A}</a:tableStyleId>
              </a:tblPr>
              <a:tblGrid>
                <a:gridCol w="5015986"/>
                <a:gridCol w="4128013"/>
              </a:tblGrid>
              <a:tr h="635256">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Câu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dụng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của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dấu</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hai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chấm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áo hiệu bộ phận đứng sau là lời nói của nhân vật “tôi”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kép</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Tôi thở dài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Còn đứa bị điểm không, nó tả 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anose="02020603050405020304" pitchFamily="18" charset="0"/>
                <a:cs typeface="Times New Roman" panose="02020603050405020304" pitchFamily="18" charset="0"/>
              </a:rPr>
              <a:t>Cô hỏi: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Sao trò không chịu làm 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Rồi những cảnh tuyệt đẹp của đất nước hiện ra: cánh đồng với những đàn trâu thung thăng gặm cỏ; dòng sông với những đoàn thuyền ngược xuôi.</a:t>
            </a:r>
            <a:endParaRPr lang="vi-VN" sz="2400" dirty="0">
              <a:latin typeface="Times New Roman" panose="02020603050405020304" pitchFamily="18" charset="0"/>
              <a:cs typeface="Times New Roman" panose="02020603050405020304" pitchFamily="18" charset="0"/>
            </a:endParaRP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55" y="138625"/>
            <a:ext cx="6148165" cy="4484650"/>
          </a:xfrm>
        </p:spPr>
        <p:txBody>
          <a:bodyPr>
            <a:normAutofit/>
          </a:bodyPr>
          <a:lstStyle/>
          <a:p>
            <a:pPr>
              <a:lnSpc>
                <a:spcPct val="150000"/>
              </a:lnSpc>
              <a:defRPr/>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2. </a:t>
            </a:r>
            <a:r>
              <a:rPr lang="vi-VN" sz="2400" b="1" dirty="0"/>
              <a:t>Viết một đoạn văn theo truyện </a:t>
            </a:r>
            <a:r>
              <a:rPr lang="vi-VN" sz="2400" b="1" dirty="0">
                <a:solidFill>
                  <a:srgbClr val="FF0000"/>
                </a:solidFill>
              </a:rPr>
              <a:t>Nàng  tiên Ốc</a:t>
            </a:r>
            <a:r>
              <a:rPr lang="vi-VN" sz="2400" b="1" dirty="0"/>
              <a:t>, trong đó có ít nhất hai lần dùng dấu hai chấm</a:t>
            </a:r>
            <a:r>
              <a:rPr lang="en-US" sz="2400" b="1" dirty="0"/>
              <a:t>:</a:t>
            </a:r>
            <a:r>
              <a:rPr lang="vi-VN" sz="2400" b="1" dirty="0"/>
              <a:t> </a:t>
            </a:r>
            <a:endParaRPr lang="vi-VN" sz="2400" b="1" dirty="0"/>
          </a:p>
          <a:p>
            <a:pPr>
              <a:lnSpc>
                <a:spcPct val="150000"/>
              </a:lnSpc>
              <a:defRPr/>
            </a:pPr>
            <a:r>
              <a:rPr lang="vi-VN" sz="2400" b="1" dirty="0"/>
              <a:t> </a:t>
            </a:r>
            <a:r>
              <a:rPr lang="en-US" sz="2400" b="1" dirty="0"/>
              <a:t>- </a:t>
            </a:r>
            <a:r>
              <a:rPr lang="vi-VN" sz="2400" b="1" dirty="0"/>
              <a:t>Một lần, dấu hai chấm dùng </a:t>
            </a:r>
            <a:r>
              <a:rPr lang="vi-VN" sz="2400" b="1" dirty="0">
                <a:solidFill>
                  <a:srgbClr val="0033CC"/>
                </a:solidFill>
              </a:rPr>
              <a:t>để giải thích</a:t>
            </a:r>
            <a:r>
              <a:rPr lang="vi-VN" sz="2400" b="1" dirty="0"/>
              <a:t>.</a:t>
            </a:r>
            <a:endParaRPr lang="vi-VN" sz="2400" b="1" dirty="0"/>
          </a:p>
          <a:p>
            <a:pPr>
              <a:lnSpc>
                <a:spcPct val="150000"/>
              </a:lnSpc>
              <a:defRPr/>
            </a:pPr>
            <a:r>
              <a:rPr lang="vi-VN" sz="2400" b="1" dirty="0"/>
              <a:t> </a:t>
            </a:r>
            <a:r>
              <a:rPr lang="en-US" sz="2400" b="1" dirty="0"/>
              <a:t>- </a:t>
            </a:r>
            <a:r>
              <a:rPr lang="vi-VN" sz="2400" b="1" dirty="0"/>
              <a:t>Một lần, dấu hai chấm dùng </a:t>
            </a:r>
            <a:r>
              <a:rPr lang="vi-VN" sz="2400" b="1" dirty="0">
                <a:solidFill>
                  <a:srgbClr val="0033CC"/>
                </a:solidFill>
              </a:rPr>
              <a:t>để dẫn lời nhân vật</a:t>
            </a:r>
            <a:r>
              <a:rPr lang="vi-VN" sz="2400" b="1" dirty="0"/>
              <a:t>. </a:t>
            </a:r>
            <a:endParaRPr lang="vi-VN" sz="2400" b="1" dirty="0"/>
          </a:p>
          <a:p>
            <a:endParaRPr lang="en-US" dirty="0"/>
          </a:p>
        </p:txBody>
      </p:sp>
      <p:pic>
        <p:nvPicPr>
          <p:cNvPr id="4" name="Picture 2" descr="_0001 (2)"/>
          <p:cNvPicPr>
            <a:picLocks noChangeAspect="1" noChangeArrowheads="1"/>
          </p:cNvPicPr>
          <p:nvPr/>
        </p:nvPicPr>
        <p:blipFill rotWithShape="1">
          <a:blip r:embed="rId1">
            <a:extLst>
              <a:ext uri="{28A0092B-C50C-407E-A947-70E740481C1C}">
                <a14:useLocalDpi xmlns:a14="http://schemas.microsoft.com/office/drawing/2010/main" val="0"/>
              </a:ext>
            </a:extLst>
          </a:blip>
          <a:srcRect l="4376" t="4051" r="5538" b="2587"/>
          <a:stretch>
            <a:fillRect/>
          </a:stretch>
        </p:blipFill>
        <p:spPr bwMode="auto">
          <a:xfrm>
            <a:off x="6255520" y="0"/>
            <a:ext cx="28884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660" y="155657"/>
            <a:ext cx="7896314" cy="2451377"/>
          </a:xfrm>
          <a:prstGeom prst="rect">
            <a:avLst/>
          </a:prstGeom>
        </p:spPr>
        <p:txBody>
          <a:bodyPr wrap="square">
            <a:spAutoFit/>
          </a:bodyPr>
          <a:lstStyle/>
          <a:p>
            <a:pPr algn="just">
              <a:lnSpc>
                <a:spcPct val="130000"/>
              </a:lnSpc>
            </a:pPr>
            <a:r>
              <a:rPr lang="vi-VN" sz="2000" b="1" dirty="0">
                <a:solidFill>
                  <a:srgbClr val="000000"/>
                </a:solidFill>
                <a:latin typeface="OpenSans"/>
              </a:rPr>
              <a:t>Bà lão nhẹ nhàng bước nhanh đến chum nước cầm chiếc vỏ ốc lên và đập vỡ ngay.</a:t>
            </a:r>
            <a:endParaRPr lang="vi-VN" sz="2000" b="1" dirty="0">
              <a:solidFill>
                <a:srgbClr val="000000"/>
              </a:solidFill>
              <a:latin typeface="OpenSans"/>
            </a:endParaRPr>
          </a:p>
          <a:p>
            <a:pPr algn="just">
              <a:lnSpc>
                <a:spcPct val="130000"/>
              </a:lnSpc>
            </a:pPr>
            <a:r>
              <a:rPr lang="en-US" sz="2000" b="1" dirty="0">
                <a:solidFill>
                  <a:srgbClr val="000000"/>
                </a:solidFill>
                <a:latin typeface="OpenSans"/>
              </a:rPr>
              <a:t>     </a:t>
            </a:r>
            <a:r>
              <a:rPr lang="vi-VN" sz="2000" b="1" dirty="0">
                <a:solidFill>
                  <a:srgbClr val="000000"/>
                </a:solidFill>
                <a:latin typeface="OpenSans"/>
              </a:rPr>
              <a:t>Nàng tiên ốc giật mình, định chạy nhanh đến chum nước nhưng đã trễ rồi: vỏ ốc đã vỡ tan ra. Bà lão ôm lấy nàng dịu dàng nói:</a:t>
            </a:r>
            <a:endParaRPr lang="vi-VN" sz="2000" b="1" dirty="0">
              <a:solidFill>
                <a:srgbClr val="000000"/>
              </a:solidFill>
              <a:latin typeface="OpenSans"/>
            </a:endParaRPr>
          </a:p>
          <a:p>
            <a:pPr marL="342900" indent="-342900" algn="just">
              <a:lnSpc>
                <a:spcPct val="130000"/>
              </a:lnSpc>
              <a:buFontTx/>
              <a:buChar char="-"/>
            </a:pPr>
            <a:r>
              <a:rPr lang="vi-VN" sz="2000" b="1" dirty="0">
                <a:solidFill>
                  <a:srgbClr val="000000"/>
                </a:solidFill>
                <a:latin typeface="OpenSans"/>
              </a:rPr>
              <a:t>Con hãy ở đây với mẹ !</a:t>
            </a:r>
            <a:endParaRPr lang="en-US" sz="2000" b="1" dirty="0">
              <a:solidFill>
                <a:srgbClr val="000000"/>
              </a:solidFill>
              <a:latin typeface="OpenSans"/>
            </a:endParaRPr>
          </a:p>
        </p:txBody>
      </p:sp>
      <p:sp>
        <p:nvSpPr>
          <p:cNvPr id="5" name="Rectangle 4"/>
          <p:cNvSpPr/>
          <p:nvPr/>
        </p:nvSpPr>
        <p:spPr>
          <a:xfrm>
            <a:off x="589660" y="2683277"/>
            <a:ext cx="8178325" cy="2012859"/>
          </a:xfrm>
          <a:prstGeom prst="rect">
            <a:avLst/>
          </a:prstGeom>
        </p:spPr>
        <p:txBody>
          <a:bodyPr wrap="square">
            <a:spAutoFit/>
          </a:bodyPr>
          <a:lstStyle/>
          <a:p>
            <a:pPr algn="just">
              <a:lnSpc>
                <a:spcPct val="130000"/>
              </a:lnSpc>
            </a:pPr>
            <a:r>
              <a:rPr lang="vi-VN" sz="2400" b="1" dirty="0">
                <a:solidFill>
                  <a:srgbClr val="0033CC"/>
                </a:solidFill>
                <a:latin typeface="OpenSans"/>
              </a:rPr>
              <a:t>Dấu hai chấm đầu giải thích cho bộ phận đứng trước </a:t>
            </a:r>
            <a:r>
              <a:rPr lang="vi-VN" sz="2400" b="1" dirty="0">
                <a:solidFill>
                  <a:srgbClr val="CC00FF"/>
                </a:solidFill>
                <a:latin typeface="OpenSans"/>
              </a:rPr>
              <a:t>đã trễ rồi</a:t>
            </a:r>
            <a:r>
              <a:rPr lang="vi-VN" sz="2400" b="1" dirty="0">
                <a:solidFill>
                  <a:srgbClr val="0033CC"/>
                </a:solidFill>
                <a:latin typeface="OpenSans"/>
              </a:rPr>
              <a:t>: vỏ ốc đã vỡ tan ra. Dấu hai chấm sau (phối hợp với dấu gạch đầu dòng) báo hiệu bộ phận đứng sau là </a:t>
            </a:r>
            <a:r>
              <a:rPr lang="vi-VN" sz="2400" b="1" dirty="0">
                <a:solidFill>
                  <a:srgbClr val="FF0000"/>
                </a:solidFill>
                <a:latin typeface="OpenSans"/>
              </a:rPr>
              <a:t>lời bà lão nói với nàng tiên ốc.</a:t>
            </a:r>
            <a:endParaRPr lang="vi-VN" sz="2400" b="1" dirty="0">
              <a:solidFill>
                <a:srgbClr val="FF0000"/>
              </a:solidFill>
              <a:latin typeface="Open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05238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Dặn</a:t>
            </a:r>
            <a:r>
              <a:rPr lang="en-US" sz="2700" kern="10" dirty="0">
                <a:ln w="9525">
                  <a:rou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 </a:t>
            </a:r>
            <a:r>
              <a:rPr lang="en-US" sz="2700" kern="10" dirty="0" err="1" smtClean="0">
                <a:ln w="9525">
                  <a:rou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dò</a:t>
            </a:r>
            <a:endParaRPr lang="en-US" sz="2700" kern="10" dirty="0">
              <a:ln w="9525">
                <a:rou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endParaRPr>
          </a:p>
        </p:txBody>
      </p:sp>
      <p:sp>
        <p:nvSpPr>
          <p:cNvPr id="6" name="TextBox 5"/>
          <p:cNvSpPr txBox="1"/>
          <p:nvPr/>
        </p:nvSpPr>
        <p:spPr>
          <a:xfrm>
            <a:off x="1201420" y="1559560"/>
            <a:ext cx="6448425" cy="2561590"/>
          </a:xfrm>
          <a:prstGeom prst="rect">
            <a:avLst/>
          </a:prstGeom>
          <a:noFill/>
        </p:spPr>
        <p:txBody>
          <a:bodyPr wrap="squar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SG" altLang="en-US" sz="2700" b="1" dirty="0" err="1">
                <a:latin typeface="Times New Roman" panose="02020603050405020304" pitchFamily="18" charset="0"/>
                <a:cs typeface="Times New Roman" panose="02020603050405020304" pitchFamily="18" charset="0"/>
              </a:rPr>
              <a:t>Học thuộc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a:p>
            <a:pPr>
              <a:lnSpc>
                <a:spcPct val="150000"/>
              </a:lnSpc>
            </a:pPr>
            <a:r>
              <a:rPr lang="en-SG" altLang="en-US" sz="2700" b="1" dirty="0">
                <a:latin typeface="Times New Roman" panose="02020603050405020304" pitchFamily="18" charset="0"/>
                <a:cs typeface="Times New Roman" panose="02020603050405020304" pitchFamily="18" charset="0"/>
              </a:rPr>
              <a:t>- Làm bài tập trong Vở bài tập Tiếng việt bài Dấu hai chấm.</a:t>
            </a:r>
            <a:endParaRPr lang="en-US" sz="2700" b="1" dirty="0">
              <a:latin typeface="Times New Roman" panose="02020603050405020304" pitchFamily="18" charset="0"/>
              <a:cs typeface="Times New Roman" panose="02020603050405020304" pitchFamily="18" charset="0"/>
            </a:endParaRPr>
          </a:p>
          <a:p>
            <a:pPr>
              <a:lnSpc>
                <a:spcPct val="150000"/>
              </a:lnSpc>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Chuẩn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bị</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bài</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sau</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Từ</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đơn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và</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từ</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phức</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0"/>
            <a:ext cx="7886700" cy="863600"/>
          </a:xfrm>
        </p:spPr>
        <p:txBody>
          <a:bodyPr/>
          <a:p>
            <a:pPr algn="ctr"/>
            <a:r>
              <a:rPr lang="en-US">
                <a:solidFill>
                  <a:srgbClr val="FF0000"/>
                </a:solidFill>
                <a:latin typeface="Times New Roman" panose="02020603050405020304" pitchFamily="18" charset="0"/>
                <a:cs typeface="Times New Roman" panose="02020603050405020304" pitchFamily="18" charset="0"/>
              </a:rPr>
              <a:t>Dặn dò ngày 17/9/2021</a:t>
            </a:r>
            <a:endParaRPr lang="en-US">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 y="653415"/>
            <a:ext cx="9029700" cy="4490085"/>
          </a:xfrm>
        </p:spPr>
        <p:txBody>
          <a:bodyPr>
            <a:normAutofit fontScale="90000" lnSpcReduction="10000"/>
          </a:bodyPr>
          <a:p>
            <a:pPr marL="0" indent="0">
              <a:lnSpc>
                <a:spcPct val="100000"/>
              </a:lnSpc>
              <a:buNone/>
            </a:pPr>
            <a:r>
              <a:rPr lang="en-US" b="1" dirty="0">
                <a:latin typeface="Times New Roman" panose="02020603050405020304" pitchFamily="18" charset="0"/>
                <a:cs typeface="Times New Roman" panose="02020603050405020304" pitchFamily="18" charset="0"/>
                <a:sym typeface="+mn-ea"/>
              </a:rPr>
              <a:t>1. Tiếng việt:</a:t>
            </a:r>
            <a:endParaRPr lang="en-US" b="1" dirty="0">
              <a:latin typeface="Times New Roman" panose="02020603050405020304" pitchFamily="18" charset="0"/>
              <a:cs typeface="Times New Roman" panose="02020603050405020304" pitchFamily="18" charset="0"/>
              <a:sym typeface="+mn-ea"/>
            </a:endParaRPr>
          </a:p>
          <a:p>
            <a:pPr marL="0" indent="0">
              <a:lnSpc>
                <a:spcPct val="100000"/>
              </a:lnSpc>
              <a:buNone/>
            </a:pPr>
            <a:r>
              <a:rPr lang="en-US" b="1" dirty="0">
                <a:latin typeface="Times New Roman" panose="02020603050405020304" pitchFamily="18" charset="0"/>
                <a:cs typeface="Times New Roman" panose="02020603050405020304" pitchFamily="18" charset="0"/>
                <a:sym typeface="+mn-ea"/>
              </a:rPr>
              <a:t>- </a:t>
            </a:r>
            <a:r>
              <a:rPr lang="en-SG" altLang="en-US" b="1" dirty="0" err="1">
                <a:latin typeface="Times New Roman" panose="02020603050405020304" pitchFamily="18" charset="0"/>
                <a:cs typeface="Times New Roman" panose="02020603050405020304" pitchFamily="18" charset="0"/>
                <a:sym typeface="+mn-ea"/>
              </a:rPr>
              <a:t>Học thuộc</a:t>
            </a:r>
            <a:r>
              <a:rPr lang="en-US" altLang="en-SG" b="1" dirty="0" err="1">
                <a:latin typeface="Times New Roman" panose="02020603050405020304" pitchFamily="18" charset="0"/>
                <a:cs typeface="Times New Roman" panose="02020603050405020304" pitchFamily="18" charset="0"/>
                <a:sym typeface="+mn-ea"/>
              </a:rPr>
              <a:t> Ghi nhớ</a:t>
            </a:r>
            <a:r>
              <a:rPr lang="en-US" b="1" dirty="0">
                <a:latin typeface="Times New Roman" panose="02020603050405020304" pitchFamily="18" charset="0"/>
                <a:cs typeface="Times New Roman" panose="02020603050405020304" pitchFamily="18" charset="0"/>
                <a:sym typeface="+mn-ea"/>
              </a:rPr>
              <a:t> </a:t>
            </a:r>
            <a:r>
              <a:rPr lang="en-US" b="1" dirty="0" err="1">
                <a:latin typeface="Times New Roman" panose="02020603050405020304" pitchFamily="18" charset="0"/>
                <a:cs typeface="Times New Roman" panose="02020603050405020304" pitchFamily="18" charset="0"/>
                <a:sym typeface="+mn-ea"/>
              </a:rPr>
              <a:t>tác</a:t>
            </a:r>
            <a:r>
              <a:rPr lang="en-US" b="1" dirty="0">
                <a:latin typeface="Times New Roman" panose="02020603050405020304" pitchFamily="18" charset="0"/>
                <a:cs typeface="Times New Roman" panose="02020603050405020304" pitchFamily="18" charset="0"/>
                <a:sym typeface="+mn-ea"/>
              </a:rPr>
              <a:t> </a:t>
            </a:r>
            <a:r>
              <a:rPr lang="en-US" b="1" dirty="0" err="1">
                <a:latin typeface="Times New Roman" panose="02020603050405020304" pitchFamily="18" charset="0"/>
                <a:cs typeface="Times New Roman" panose="02020603050405020304" pitchFamily="18" charset="0"/>
                <a:sym typeface="+mn-ea"/>
              </a:rPr>
              <a:t>dụng</a:t>
            </a:r>
            <a:r>
              <a:rPr lang="en-US" b="1" dirty="0">
                <a:latin typeface="Times New Roman" panose="02020603050405020304" pitchFamily="18" charset="0"/>
                <a:cs typeface="Times New Roman" panose="02020603050405020304" pitchFamily="18" charset="0"/>
                <a:sym typeface="+mn-ea"/>
              </a:rPr>
              <a:t> </a:t>
            </a:r>
            <a:r>
              <a:rPr lang="en-US" b="1" dirty="0" err="1">
                <a:latin typeface="Times New Roman" panose="02020603050405020304" pitchFamily="18" charset="0"/>
                <a:cs typeface="Times New Roman" panose="02020603050405020304" pitchFamily="18" charset="0"/>
                <a:sym typeface="+mn-ea"/>
              </a:rPr>
              <a:t>của bài TLV: Tả ngoại hình của nhân vật.</a:t>
            </a:r>
            <a:endParaRPr lang="en-US" b="1" dirty="0" err="1">
              <a:latin typeface="Times New Roman" panose="02020603050405020304" pitchFamily="18" charset="0"/>
              <a:cs typeface="Times New Roman" panose="02020603050405020304" pitchFamily="18" charset="0"/>
              <a:sym typeface="+mn-ea"/>
            </a:endParaRPr>
          </a:p>
          <a:p>
            <a:pPr marL="0" indent="0">
              <a:lnSpc>
                <a:spcPct val="100000"/>
              </a:lnSpc>
              <a:buNone/>
            </a:pPr>
            <a:r>
              <a:rPr lang="en-US" b="1" dirty="0" err="1">
                <a:solidFill>
                  <a:srgbClr val="FF0000"/>
                </a:solidFill>
                <a:latin typeface="Times New Roman" panose="02020603050405020304" pitchFamily="18" charset="0"/>
                <a:cs typeface="Times New Roman" panose="02020603050405020304" pitchFamily="18" charset="0"/>
                <a:sym typeface="+mn-ea"/>
              </a:rPr>
              <a:t>- Hoàn thiện </a:t>
            </a:r>
            <a:r>
              <a:rPr lang="en-US" b="1" dirty="0" err="1">
                <a:solidFill>
                  <a:srgbClr val="FF0000"/>
                </a:solidFill>
                <a:latin typeface="Times New Roman" panose="02020603050405020304" pitchFamily="18" charset="0"/>
                <a:cs typeface="Times New Roman" panose="02020603050405020304" pitchFamily="18" charset="0"/>
                <a:sym typeface="+mn-ea"/>
              </a:rPr>
              <a:t>bài 2 trong </a:t>
            </a:r>
            <a:r>
              <a:rPr lang="en-US" b="1" dirty="0" err="1">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SGK vào </a:t>
            </a:r>
            <a:r>
              <a:rPr lang="en-US" b="1" dirty="0" err="1">
                <a:solidFill>
                  <a:srgbClr val="FF0000"/>
                </a:solidFill>
                <a:latin typeface="Times New Roman" panose="02020603050405020304" pitchFamily="18" charset="0"/>
                <a:cs typeface="Times New Roman" panose="02020603050405020304" pitchFamily="18" charset="0"/>
                <a:sym typeface="+mn-ea"/>
              </a:rPr>
              <a:t>vở</a:t>
            </a:r>
            <a:r>
              <a:rPr lang="en-US" b="1" dirty="0" err="1">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 Chụp gửi.</a:t>
            </a:r>
            <a:endParaRPr lang="en-US" b="1" dirty="0">
              <a:latin typeface="Times New Roman" panose="02020603050405020304" pitchFamily="18" charset="0"/>
              <a:cs typeface="Times New Roman" panose="02020603050405020304" pitchFamily="18" charset="0"/>
            </a:endParaRPr>
          </a:p>
          <a:p>
            <a:pPr marL="0" indent="0">
              <a:lnSpc>
                <a:spcPct val="100000"/>
              </a:lnSpc>
              <a:buNone/>
            </a:pPr>
            <a:r>
              <a:rPr lang="en-SG" altLang="en-US" b="1" dirty="0">
                <a:solidFill>
                  <a:srgbClr val="FF0000"/>
                </a:solidFill>
                <a:latin typeface="Times New Roman" panose="02020603050405020304" pitchFamily="18" charset="0"/>
                <a:cs typeface="Times New Roman" panose="02020603050405020304" pitchFamily="18" charset="0"/>
                <a:sym typeface="+mn-ea"/>
              </a:rPr>
              <a:t>- Làm bài tập trong Vở bài tập Tiếng việt </a:t>
            </a:r>
            <a:r>
              <a:rPr lang="en-US" altLang="en-SG" b="1" dirty="0">
                <a:solidFill>
                  <a:srgbClr val="FF0000"/>
                </a:solidFill>
                <a:latin typeface="Times New Roman" panose="02020603050405020304" pitchFamily="18" charset="0"/>
                <a:cs typeface="Times New Roman" panose="02020603050405020304" pitchFamily="18" charset="0"/>
                <a:sym typeface="+mn-ea"/>
              </a:rPr>
              <a:t>bài Tả ngoại hình của nhân vật + chụp gửi.</a:t>
            </a:r>
            <a:endParaRPr lang="en-US" altLang="en-SG" b="1" dirty="0">
              <a:solidFill>
                <a:srgbClr val="FF0000"/>
              </a:solidFill>
              <a:latin typeface="Times New Roman" panose="02020603050405020304" pitchFamily="18" charset="0"/>
              <a:cs typeface="Times New Roman" panose="02020603050405020304" pitchFamily="18" charset="0"/>
              <a:sym typeface="+mn-ea"/>
            </a:endParaRPr>
          </a:p>
          <a:p>
            <a:pPr marL="0" indent="0">
              <a:lnSpc>
                <a:spcPct val="100000"/>
              </a:lnSpc>
              <a:buNone/>
            </a:pPr>
            <a:r>
              <a:rPr lang="en-US" altLang="en-SG" b="1" dirty="0">
                <a:solidFill>
                  <a:schemeClr val="tx1"/>
                </a:solidFill>
                <a:latin typeface="Times New Roman" panose="02020603050405020304" pitchFamily="18" charset="0"/>
                <a:cs typeface="Times New Roman" panose="02020603050405020304" pitchFamily="18" charset="0"/>
                <a:sym typeface="+mn-ea"/>
              </a:rPr>
              <a:t>- Soạn bài Tập đọc ngày thứ 2 tuần sau.</a:t>
            </a:r>
            <a:endParaRPr lang="en-US"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b="1" dirty="0">
                <a:latin typeface="Times New Roman" panose="02020603050405020304" pitchFamily="18" charset="0"/>
                <a:cs typeface="Times New Roman" panose="02020603050405020304" pitchFamily="18" charset="0"/>
              </a:rPr>
              <a:t>2. Toán: </a:t>
            </a:r>
            <a:endParaRPr lang="en-US" b="1" dirty="0">
              <a:latin typeface="Times New Roman" panose="02020603050405020304" pitchFamily="18" charset="0"/>
              <a:cs typeface="Times New Roman" panose="02020603050405020304" pitchFamily="18" charset="0"/>
            </a:endParaRPr>
          </a:p>
          <a:p>
            <a:pPr marL="0" indent="0">
              <a:lnSpc>
                <a:spcPct val="100000"/>
              </a:lnSpc>
              <a:buFontTx/>
              <a:buNone/>
            </a:pPr>
            <a:r>
              <a:rPr lang="en-US" b="1" smtClean="0">
                <a:solidFill>
                  <a:srgbClr val="FF0000"/>
                </a:solidFill>
                <a:latin typeface="Times New Roman" panose="02020603050405020304" pitchFamily="18" charset="0"/>
                <a:cs typeface="Times New Roman" panose="02020603050405020304" pitchFamily="18" charset="0"/>
                <a:sym typeface="+mn-ea"/>
              </a:rPr>
              <a:t>- Làm bài </a:t>
            </a:r>
            <a:r>
              <a:rPr lang="en-SG" altLang="en-US" b="1" smtClean="0">
                <a:solidFill>
                  <a:srgbClr val="FF0000"/>
                </a:solidFill>
                <a:latin typeface="Times New Roman" panose="02020603050405020304" pitchFamily="18" charset="0"/>
                <a:cs typeface="Times New Roman" panose="02020603050405020304" pitchFamily="18" charset="0"/>
                <a:sym typeface="+mn-ea"/>
              </a:rPr>
              <a:t>tập trong Vở bài tập Toán + Chụp gửi bài.</a:t>
            </a:r>
            <a:endParaRPr lang="en-US" b="1" smtClean="0">
              <a:solidFill>
                <a:srgbClr val="FF0000"/>
              </a:solidFill>
              <a:latin typeface="Times New Roman" panose="02020603050405020304" pitchFamily="18" charset="0"/>
              <a:cs typeface="Times New Roman" panose="02020603050405020304" pitchFamily="18" charset="0"/>
            </a:endParaRPr>
          </a:p>
          <a:p>
            <a:pPr marL="0" indent="0">
              <a:lnSpc>
                <a:spcPct val="100000"/>
              </a:lnSpc>
              <a:buFontTx/>
              <a:buNone/>
            </a:pPr>
            <a:r>
              <a:rPr lang="en-US" b="1" smtClean="0">
                <a:solidFill>
                  <a:schemeClr val="tx1"/>
                </a:solidFill>
                <a:latin typeface="Times New Roman" panose="02020603050405020304" pitchFamily="18" charset="0"/>
                <a:cs typeface="Times New Roman" panose="02020603050405020304" pitchFamily="18" charset="0"/>
                <a:sym typeface="+mn-ea"/>
              </a:rPr>
              <a:t>- Xem trước bài: Triệu và lớp triệu (tiếp theo - trang 14,15)</a:t>
            </a:r>
            <a:endParaRPr lang="en-US" b="1"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100000"/>
              </a:lnSpc>
              <a:buFontTx/>
              <a:buNone/>
            </a:pPr>
            <a:r>
              <a:rPr lang="en-US" b="1" smtClean="0">
                <a:solidFill>
                  <a:schemeClr val="tx1"/>
                </a:solidFill>
                <a:latin typeface="Times New Roman" panose="02020603050405020304" pitchFamily="18" charset="0"/>
                <a:cs typeface="Times New Roman" panose="02020603050405020304" pitchFamily="18" charset="0"/>
                <a:sym typeface="+mn-ea"/>
              </a:rPr>
              <a:t>3. Địa lí: Xem và học theo video.</a:t>
            </a:r>
            <a:endParaRPr lang="en-US" b="1"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100000"/>
              </a:lnSpc>
              <a:buFontTx/>
              <a:buNone/>
            </a:pPr>
            <a:r>
              <a:rPr lang="en-US" b="1" smtClean="0">
                <a:solidFill>
                  <a:schemeClr val="tx1"/>
                </a:solidFill>
                <a:latin typeface="Times New Roman" panose="02020603050405020304" pitchFamily="18" charset="0"/>
                <a:cs typeface="Times New Roman" panose="02020603050405020304" pitchFamily="18" charset="0"/>
                <a:sym typeface="+mn-ea"/>
              </a:rPr>
              <a:t>4. Tin học: Xem video và tham gia trò chơi.</a:t>
            </a:r>
            <a:endParaRPr lang="en-US" b="1"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100000"/>
              </a:lnSpc>
              <a:buFontTx/>
              <a:buNone/>
            </a:pPr>
            <a:r>
              <a:rPr lang="en-US" b="1" smtClean="0">
                <a:solidFill>
                  <a:schemeClr val="tx1"/>
                </a:solidFill>
                <a:latin typeface="Times New Roman" panose="02020603050405020304" pitchFamily="18" charset="0"/>
                <a:cs typeface="Times New Roman" panose="02020603050405020304" pitchFamily="18" charset="0"/>
                <a:sym typeface="+mn-ea"/>
              </a:rPr>
              <a:t>5. Thể dục: Xem video và thực hành, </a:t>
            </a:r>
            <a:r>
              <a:rPr lang="en-US" b="1" smtClean="0">
                <a:solidFill>
                  <a:srgbClr val="FF0000"/>
                </a:solidFill>
                <a:latin typeface="Times New Roman" panose="02020603050405020304" pitchFamily="18" charset="0"/>
                <a:cs typeface="Times New Roman" panose="02020603050405020304" pitchFamily="18" charset="0"/>
                <a:sym typeface="+mn-ea"/>
              </a:rPr>
              <a:t>quay gửi qua azota link ngày 17/9.</a:t>
            </a:r>
            <a:endParaRPr lang="en-US" b="1" smtClean="0">
              <a:solidFill>
                <a:srgbClr val="FF0000"/>
              </a:solidFill>
              <a:latin typeface="Times New Roman" panose="02020603050405020304" pitchFamily="18" charset="0"/>
              <a:cs typeface="Times New Roman" panose="02020603050405020304" pitchFamily="18" charset="0"/>
              <a:sym typeface="+mn-ea"/>
            </a:endParaRPr>
          </a:p>
          <a:p>
            <a:pPr marL="0" indent="0">
              <a:lnSpc>
                <a:spcPct val="100000"/>
              </a:lnSpc>
              <a:buFontTx/>
              <a:buNone/>
            </a:pPr>
            <a:r>
              <a:rPr lang="en-US" b="1" dirty="0">
                <a:highlight>
                  <a:srgbClr val="FFFF00"/>
                </a:highlight>
                <a:latin typeface="Times New Roman" panose="02020603050405020304" pitchFamily="18" charset="0"/>
                <a:cs typeface="Times New Roman" panose="02020603050405020304" pitchFamily="18" charset="0"/>
              </a:rPr>
              <a:t>Lưu ý: Gửi bài trong ngày 17/9/2021 qua link azota.</a:t>
            </a:r>
            <a:endParaRPr lang="en-US" b="1"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4991" r="6918"/>
          <a:stretch>
            <a:fillRect/>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93565"/>
          </a:xfrm>
          <a:prstGeom prst="rect">
            <a:avLst/>
          </a:prstGeom>
        </p:spPr>
        <p:txBody>
          <a:bodyPr wrap="square" lIns="68580" tIns="34290" rIns="68580" bIns="34290">
            <a:spAutoFit/>
          </a:bodyPr>
          <a:lstStyle/>
          <a:p>
            <a:pPr algn="just">
              <a:lnSpc>
                <a:spcPct val="150000"/>
              </a:lnSpc>
            </a:pPr>
            <a:r>
              <a:rPr lang="vi-VN" sz="24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a:t>
            </a:r>
            <a:r>
              <a:rPr lang="vi-VN" sz="2800" b="1"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Chủ </a:t>
            </a:r>
            <a:r>
              <a:rPr lang="vi-VN" sz="2400" dirty="0">
                <a:latin typeface="Arial" panose="020B0604020202020204" pitchFamily="34" charset="0"/>
                <a:cs typeface="Arial" panose="020B0604020202020204" pitchFamily="34" charset="0"/>
              </a:rPr>
              <a:t>tịch Hồ Chí Minh nói : “Tôi chỉ có một sự ham muốn, ham muốn tột bậc, là làm sao cho nước ta hoàn toàn độc lập, dân ta được hoàn toàn tự do, đồng bào ai cũng có cơm ăn, áo mặc, ai cũng được học hành”. </a:t>
            </a:r>
            <a:r>
              <a:rPr lang="vi-VN" sz="2400" dirty="0" smtClean="0">
                <a:latin typeface="Arial" panose="020B0604020202020204" pitchFamily="34" charset="0"/>
                <a:cs typeface="Arial" panose="020B0604020202020204" pitchFamily="34" charset="0"/>
              </a:rPr>
              <a:t>Nguyện vọng đó chi phối mọi ý nghĩ và hành động trong suốt cuộc đời của Người.</a:t>
            </a:r>
            <a:endParaRPr lang="vi-VN" sz="2400" dirty="0" smtClean="0">
              <a:latin typeface="Arial" panose="020B0604020202020204" pitchFamily="34" charset="0"/>
              <a:cs typeface="Arial" panose="020B0604020202020204" pitchFamily="34" charset="0"/>
            </a:endParaRPr>
          </a:p>
          <a:p>
            <a:pPr algn="r">
              <a:lnSpc>
                <a:spcPct val="150000"/>
              </a:lnSpc>
            </a:pPr>
            <a:r>
              <a:rPr lang="vi-VN" sz="2400" i="1" dirty="0" smtClean="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5112272"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smtClean="0">
                <a:latin typeface="Arial" panose="020B0604020202020204" pitchFamily="34" charset="0"/>
                <a:cs typeface="Arial" panose="020B0604020202020204" pitchFamily="34" charset="0"/>
              </a:rPr>
              <a:t>        Chủ </a:t>
            </a:r>
            <a:r>
              <a:rPr lang="vi-VN" sz="1900" dirty="0">
                <a:latin typeface="Arial" panose="020B0604020202020204" pitchFamily="34" charset="0"/>
                <a:cs typeface="Arial" panose="020B0604020202020204" pitchFamily="34" charset="0"/>
              </a:rPr>
              <a:t>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a:t>
            </a:r>
            <a:r>
              <a:rPr lang="vi-VN" sz="1900" dirty="0" smtClean="0">
                <a:latin typeface="Arial" panose="020B0604020202020204" pitchFamily="34" charset="0"/>
                <a:cs typeface="Arial" panose="020B0604020202020204" pitchFamily="34" charset="0"/>
              </a:rPr>
              <a:t>Nguyện vọng đó chi phối mọi ý nghĩ và hành động trong suốt cuộc đời của Người.</a:t>
            </a:r>
            <a:endParaRPr lang="vi-VN" sz="1900" dirty="0" smtClean="0">
              <a:latin typeface="Arial" panose="020B0604020202020204" pitchFamily="34" charset="0"/>
              <a:cs typeface="Arial" panose="020B0604020202020204" pitchFamily="34" charset="0"/>
            </a:endParaRPr>
          </a:p>
          <a:p>
            <a:pPr algn="r"/>
            <a:r>
              <a:rPr lang="vi-VN" sz="1900" i="1" dirty="0" smtClean="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         Phần </a:t>
            </a:r>
            <a:r>
              <a:rPr lang="vi-VN" sz="2400" dirty="0">
                <a:solidFill>
                  <a:srgbClr val="7030A0"/>
                </a:solidFill>
                <a:latin typeface="Arial" panose="020B0604020202020204" pitchFamily="34" charset="0"/>
                <a:cs typeface="Arial" panose="020B0604020202020204" pitchFamily="34" charset="0"/>
              </a:rPr>
              <a:t>đằng sau dấu hai chấm </a:t>
            </a:r>
            <a:r>
              <a:rPr lang="vi-VN" sz="2400" dirty="0" smtClean="0">
                <a:solidFill>
                  <a:srgbClr val="7030A0"/>
                </a:solidFill>
                <a:latin typeface="Arial" panose="020B0604020202020204" pitchFamily="34" charset="0"/>
                <a:cs typeface="Arial" panose="020B0604020202020204" pitchFamily="34" charset="0"/>
              </a:rPr>
              <a:t>có ý nghĩa </a:t>
            </a:r>
            <a:r>
              <a:rPr lang="vi-VN" sz="2400" dirty="0">
                <a:solidFill>
                  <a:srgbClr val="7030A0"/>
                </a:solidFill>
                <a:latin typeface="Arial" panose="020B0604020202020204" pitchFamily="34" charset="0"/>
                <a:cs typeface="Arial" panose="020B0604020202020204" pitchFamily="34" charset="0"/>
              </a:rPr>
              <a:t>gì ?</a:t>
            </a:r>
            <a:endParaRPr lang="vi-VN" sz="2400" dirty="0">
              <a:solidFill>
                <a:srgbClr val="7030A0"/>
              </a:solidFill>
              <a:latin typeface="Arial" panose="020B0604020202020204" pitchFamily="34" charset="0"/>
              <a:cs typeface="Arial" panose="020B0604020202020204" pitchFamily="34" charset="0"/>
            </a:endParaRP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A. Không </a:t>
            </a:r>
            <a:r>
              <a:rPr lang="vi-VN" sz="2400" dirty="0">
                <a:solidFill>
                  <a:srgbClr val="7030A0"/>
                </a:solidFill>
                <a:latin typeface="Arial" panose="020B0604020202020204" pitchFamily="34" charset="0"/>
                <a:cs typeface="Arial" panose="020B0604020202020204" pitchFamily="34" charset="0"/>
              </a:rPr>
              <a:t>có ý nghĩa gì.</a:t>
            </a:r>
            <a:endParaRPr lang="vi-VN" sz="2400" dirty="0">
              <a:solidFill>
                <a:srgbClr val="7030A0"/>
              </a:solidFill>
              <a:latin typeface="Arial" panose="020B0604020202020204" pitchFamily="34" charset="0"/>
              <a:cs typeface="Arial" panose="020B0604020202020204" pitchFamily="34" charset="0"/>
            </a:endParaRP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B. Lời </a:t>
            </a:r>
            <a:r>
              <a:rPr lang="vi-VN" sz="2400" dirty="0">
                <a:solidFill>
                  <a:srgbClr val="7030A0"/>
                </a:solidFill>
                <a:latin typeface="Arial" panose="020B0604020202020204" pitchFamily="34" charset="0"/>
                <a:cs typeface="Arial" panose="020B0604020202020204" pitchFamily="34" charset="0"/>
              </a:rPr>
              <a:t>nói của chủ tịch Hồ Chí Minh.</a:t>
            </a:r>
            <a:endParaRPr lang="vi-VN" sz="2400" dirty="0">
              <a:solidFill>
                <a:srgbClr val="7030A0"/>
              </a:solidFill>
              <a:latin typeface="Arial" panose="020B0604020202020204" pitchFamily="34" charset="0"/>
              <a:cs typeface="Arial" panose="020B0604020202020204" pitchFamily="34" charset="0"/>
            </a:endParaRP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C. Liệt </a:t>
            </a:r>
            <a:r>
              <a:rPr lang="vi-VN" sz="2400" dirty="0">
                <a:solidFill>
                  <a:srgbClr val="7030A0"/>
                </a:solidFill>
                <a:latin typeface="Arial" panose="020B0604020202020204" pitchFamily="34" charset="0"/>
                <a:cs typeface="Arial" panose="020B0604020202020204" pitchFamily="34" charset="0"/>
              </a:rPr>
              <a:t>kê những nguyện vọng của chủ tịch Hồ Chí Minh.</a:t>
            </a:r>
            <a:endParaRPr lang="vi-VN" sz="2400" dirty="0">
              <a:solidFill>
                <a:srgbClr val="7030A0"/>
              </a:solidFill>
              <a:latin typeface="Arial" panose="020B0604020202020204" pitchFamily="34" charset="0"/>
              <a:cs typeface="Arial" panose="020B0604020202020204" pitchFamily="34" charset="0"/>
            </a:endParaRPr>
          </a:p>
          <a:p>
            <a:pPr algn="just">
              <a:lnSpc>
                <a:spcPct val="150000"/>
              </a:lnSpc>
            </a:pPr>
            <a:r>
              <a:rPr lang="vi-VN" sz="2400" dirty="0" smtClean="0">
                <a:solidFill>
                  <a:srgbClr val="7030A0"/>
                </a:solidFill>
                <a:latin typeface="Arial" panose="020B0604020202020204" pitchFamily="34" charset="0"/>
                <a:cs typeface="Arial" panose="020B0604020202020204" pitchFamily="34" charset="0"/>
              </a:rPr>
              <a:t>D. Phần </a:t>
            </a:r>
            <a:r>
              <a:rPr lang="vi-VN" sz="2400" dirty="0">
                <a:solidFill>
                  <a:srgbClr val="7030A0"/>
                </a:solidFill>
                <a:latin typeface="Arial" panose="020B0604020202020204" pitchFamily="34" charset="0"/>
                <a:cs typeface="Arial" panose="020B0604020202020204" pitchFamily="34" charset="0"/>
              </a:rPr>
              <a:t>thừa ra trong câu.</a:t>
            </a:r>
            <a:endParaRPr lang="vi-VN" sz="2400" dirty="0">
              <a:solidFill>
                <a:srgbClr val="7030A0"/>
              </a:solidFill>
              <a:latin typeface="Arial" panose="020B0604020202020204" pitchFamily="34" charset="0"/>
              <a:cs typeface="Arial" panose="020B0604020202020204" pitchFamily="34" charset="0"/>
            </a:endParaRPr>
          </a:p>
        </p:txBody>
      </p:sp>
      <p:sp>
        <p:nvSpPr>
          <p:cNvPr id="6" name="Rounded Rectangle 31"/>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endParaRPr lang="en-US" sz="4800" b="1" dirty="0">
              <a:solidFill>
                <a:srgbClr val="FF0000"/>
              </a:solidFill>
              <a:latin typeface="Arial" panose="020B0604020202020204" pitchFamily="34" charset="0"/>
              <a:cs typeface="Arial" panose="020B0604020202020204" pitchFamily="34" charset="0"/>
            </a:endParaRP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smtClean="0">
                <a:latin typeface="Arial" panose="020B0604020202020204" pitchFamily="34" charset="0"/>
                <a:cs typeface="Arial" panose="020B0604020202020204" pitchFamily="34" charset="0"/>
              </a:rPr>
              <a:t>        Chủ </a:t>
            </a:r>
            <a:r>
              <a:rPr lang="vi-VN" sz="2600" dirty="0">
                <a:latin typeface="Arial" panose="020B0604020202020204" pitchFamily="34" charset="0"/>
                <a:cs typeface="Arial" panose="020B0604020202020204" pitchFamily="34" charset="0"/>
              </a:rPr>
              <a:t>tịch Hồ Chí Minh nói : </a:t>
            </a:r>
            <a:r>
              <a:rPr lang="vi-VN" sz="2600" dirty="0" smtClean="0">
                <a:latin typeface="Arial" panose="020B0604020202020204" pitchFamily="34" charset="0"/>
                <a:cs typeface="Arial" panose="020B0604020202020204" pitchFamily="34" charset="0"/>
              </a:rPr>
              <a:t>  “ Tôi </a:t>
            </a:r>
            <a:r>
              <a:rPr lang="vi-VN" sz="2600" dirty="0">
                <a:latin typeface="Arial" panose="020B0604020202020204" pitchFamily="34" charset="0"/>
                <a:cs typeface="Arial" panose="020B0604020202020204" pitchFamily="34" charset="0"/>
              </a:rPr>
              <a:t>chỉ có một sự ham muốn, ham muốn tột bậc, là làm sao cho nước ta hoàn toàn độc lập, dân ta được hoàn toàn tự do, đồng bào ai cũng có cơm ăn, áo mặc, ai cũng được học hành”. </a:t>
            </a:r>
            <a:r>
              <a:rPr lang="vi-VN" sz="2600" dirty="0" smtClean="0">
                <a:latin typeface="Arial" panose="020B0604020202020204" pitchFamily="34" charset="0"/>
                <a:cs typeface="Arial" panose="020B0604020202020204" pitchFamily="34" charset="0"/>
              </a:rPr>
              <a:t>Nguyện vọng đó chi phối mọi ý nghĩ và hành động trong suốt cuộc đời của Người.</a:t>
            </a:r>
            <a:endParaRPr lang="vi-VN" sz="2600" dirty="0" smtClean="0">
              <a:latin typeface="Arial" panose="020B0604020202020204" pitchFamily="34" charset="0"/>
              <a:cs typeface="Arial" panose="020B0604020202020204" pitchFamily="34" charset="0"/>
            </a:endParaRPr>
          </a:p>
          <a:p>
            <a:pPr algn="r"/>
            <a:r>
              <a:rPr lang="vi-VN" sz="2600" i="1" dirty="0" smtClean="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endParaRPr lang="vi-VN" sz="2400" b="1" dirty="0">
              <a:solidFill>
                <a:srgbClr val="7030A0"/>
              </a:solidFill>
              <a:latin typeface="Arial" panose="020B0604020202020204" pitchFamily="34" charset="0"/>
              <a:cs typeface="Arial" panose="020B0604020202020204" pitchFamily="34" charset="0"/>
            </a:endParaRP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ln>
        </p:spPr>
        <p:txBody>
          <a:bodyPr wrap="square" lIns="68580" tIns="34290" rIns="68580" bIns="34290">
            <a:spAutoFit/>
          </a:bodyPr>
          <a:lstStyle/>
          <a:p>
            <a:pPr algn="just">
              <a:lnSpc>
                <a:spcPct val="150000"/>
              </a:lnSpc>
              <a:defRPr/>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Tôi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xoè</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Trò</a:t>
            </a:r>
            <a:r>
              <a:rPr lang="en-US" sz="3000" b="1" dirty="0" smtClean="0">
                <a:latin typeface="Times New Roman" panose="02020603050405020304" pitchFamily="18" charset="0"/>
                <a:cs typeface="Times New Roman" panose="02020603050405020304" pitchFamily="18" charset="0"/>
              </a:rPr>
              <a:t>  : </a:t>
            </a:r>
            <a:endParaRPr lang="en-US" sz="3000" b="1" dirty="0">
              <a:latin typeface="Times New Roman" panose="02020603050405020304" pitchFamily="18" charset="0"/>
              <a:cs typeface="Times New Roman" panose="02020603050405020304" pitchFamily="18" charset="0"/>
            </a:endParaRPr>
          </a:p>
          <a:p>
            <a:pPr algn="just">
              <a:lnSpc>
                <a:spcPct val="150000"/>
              </a:lnSpc>
              <a:defRPr/>
            </a:pPr>
            <a:r>
              <a:rPr lang="vi-VN" sz="3000" b="1" dirty="0">
                <a:latin typeface="Times New Roman" panose="02020603050405020304" pitchFamily="18" charset="0"/>
                <a:cs typeface="Times New Roman" panose="02020603050405020304" pitchFamily="18" charset="0"/>
              </a:rPr>
              <a:t>- Em đừng sợ. Hãy trở về cùng với tôi đây. </a:t>
            </a:r>
            <a:endParaRPr lang="vi-VN" sz="3000" b="1" dirty="0">
              <a:latin typeface="Times New Roman" panose="02020603050405020304" pitchFamily="18" charset="0"/>
              <a:cs typeface="Times New Roman" panose="02020603050405020304" pitchFamily="18" charset="0"/>
            </a:endParaRPr>
          </a:p>
          <a:p>
            <a:pPr>
              <a:lnSpc>
                <a:spcPct val="150000"/>
              </a:lnSpc>
              <a:defRPr/>
            </a:pPr>
            <a:r>
              <a:rPr lang="en-US" sz="3000" dirty="0">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Tô</a:t>
            </a:r>
            <a:r>
              <a:rPr lang="en-US" sz="3000" i="1" dirty="0">
                <a:solidFill>
                  <a:srgbClr val="C00000"/>
                </a:solidFill>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Hoài</a:t>
            </a:r>
            <a:r>
              <a:rPr lang="en-US" sz="3000" i="1" dirty="0">
                <a:solidFill>
                  <a:srgbClr val="C00000"/>
                </a:solidFill>
                <a:latin typeface="Times New Roman" panose="02020603050405020304" pitchFamily="18" charset="0"/>
                <a:cs typeface="Times New Roman" panose="02020603050405020304" pitchFamily="18" charset="0"/>
              </a:rPr>
              <a:t> </a:t>
            </a:r>
            <a:endParaRPr lang="en-US" sz="3000" i="1" dirty="0">
              <a:solidFill>
                <a:srgbClr val="C00000"/>
              </a:solidFill>
              <a:latin typeface="Times New Roman" panose="02020603050405020304" pitchFamily="18" charset="0"/>
              <a:cs typeface="Times New Roman" panose="02020603050405020304" pitchFamily="18" charset="0"/>
            </a:endParaRPr>
          </a:p>
        </p:txBody>
      </p:sp>
      <p:sp>
        <p:nvSpPr>
          <p:cNvPr id="10244" name="AutoShape 4">
            <a:hlinkClick r:id="rId2"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3"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ln>
        </p:spPr>
        <p:txBody>
          <a:bodyPr wrap="square" lIns="68580" tIns="34290" rIns="68580" bIns="34290">
            <a:spAutoFit/>
          </a:bodyPr>
          <a:lstStyle/>
          <a:p>
            <a:pPr algn="just">
              <a:lnSpc>
                <a:spcPct val="150000"/>
              </a:lnSpc>
              <a:defRPr/>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Tôi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xoè</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Trò</a:t>
            </a:r>
            <a:r>
              <a:rPr lang="en-US" sz="3000" b="1" dirty="0" smtClean="0">
                <a:latin typeface="Times New Roman" panose="02020603050405020304" pitchFamily="18" charset="0"/>
                <a:cs typeface="Times New Roman" panose="02020603050405020304" pitchFamily="18" charset="0"/>
              </a:rPr>
              <a:t>  : </a:t>
            </a:r>
            <a:endParaRPr lang="en-US" sz="3000" b="1" dirty="0">
              <a:latin typeface="Times New Roman" panose="02020603050405020304" pitchFamily="18" charset="0"/>
              <a:cs typeface="Times New Roman" panose="02020603050405020304" pitchFamily="18" charset="0"/>
            </a:endParaRPr>
          </a:p>
          <a:p>
            <a:pPr algn="just">
              <a:lnSpc>
                <a:spcPct val="150000"/>
              </a:lnSpc>
              <a:defRPr/>
            </a:pPr>
            <a:r>
              <a:rPr lang="vi-VN" sz="3000" b="1" dirty="0">
                <a:latin typeface="Times New Roman" panose="02020603050405020304" pitchFamily="18" charset="0"/>
                <a:cs typeface="Times New Roman" panose="02020603050405020304" pitchFamily="18" charset="0"/>
              </a:rPr>
              <a:t>- Em đừng sợ. Hãy trở về cùng với tôi đây. </a:t>
            </a:r>
            <a:endParaRPr lang="vi-VN" sz="3000" b="1" dirty="0">
              <a:latin typeface="Times New Roman" panose="02020603050405020304" pitchFamily="18" charset="0"/>
              <a:cs typeface="Times New Roman" panose="02020603050405020304" pitchFamily="18" charset="0"/>
            </a:endParaRPr>
          </a:p>
          <a:p>
            <a:pPr>
              <a:lnSpc>
                <a:spcPct val="150000"/>
              </a:lnSpc>
              <a:defRPr/>
            </a:pPr>
            <a:r>
              <a:rPr lang="en-US" sz="3000" dirty="0">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Tô</a:t>
            </a:r>
            <a:r>
              <a:rPr lang="en-US" sz="3000" i="1" dirty="0">
                <a:solidFill>
                  <a:srgbClr val="C00000"/>
                </a:solidFill>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Hoài</a:t>
            </a:r>
            <a:r>
              <a:rPr lang="en-US" sz="3000" i="1" dirty="0">
                <a:solidFill>
                  <a:srgbClr val="C00000"/>
                </a:solidFill>
                <a:latin typeface="Times New Roman" panose="02020603050405020304" pitchFamily="18" charset="0"/>
                <a:cs typeface="Times New Roman" panose="02020603050405020304" pitchFamily="18" charset="0"/>
              </a:rPr>
              <a:t> </a:t>
            </a:r>
            <a:endParaRPr lang="en-US" sz="3000" i="1" dirty="0">
              <a:solidFill>
                <a:srgbClr val="C00000"/>
              </a:solidFill>
              <a:latin typeface="Times New Roman" panose="02020603050405020304" pitchFamily="18" charset="0"/>
              <a:cs typeface="Times New Roman" panose="02020603050405020304" pitchFamily="18"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smtClean="0"/>
              <a:t>Câu </a:t>
            </a:r>
            <a:r>
              <a:rPr lang="vi-VN" sz="2400" dirty="0"/>
              <a:t>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endParaRPr lang="vi-VN" sz="2400" dirty="0" smtClean="0">
              <a:solidFill>
                <a:srgbClr val="7030A0"/>
              </a:solidFill>
              <a:latin typeface="Arial" panose="020B0604020202020204" pitchFamily="34" charset="0"/>
              <a:cs typeface="Arial" panose="020B0604020202020204" pitchFamily="34" charset="0"/>
            </a:endParaRPr>
          </a:p>
        </p:txBody>
      </p:sp>
      <p:sp>
        <p:nvSpPr>
          <p:cNvPr id="8" name="Rounded Rectangle 31"/>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endParaRPr lang="en-US" sz="48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smtClean="0"/>
              <a:t>Lời nói của Nhà Trò</a:t>
            </a:r>
            <a:endParaRPr lang="vi-VN" sz="2400" dirty="0" smtClean="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smtClean="0"/>
              <a:t>Lời nói của Dế Mèn</a:t>
            </a:r>
            <a:endParaRPr lang="vi-VN" sz="2400" dirty="0" smtClean="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ln>
        </p:spPr>
        <p:txBody>
          <a:bodyPr wrap="square" lIns="68580" tIns="34290" rIns="68580" bIns="34290">
            <a:spAutoFit/>
          </a:bodyPr>
          <a:lstStyle/>
          <a:p>
            <a:pPr algn="just">
              <a:lnSpc>
                <a:spcPct val="150000"/>
              </a:lnSpc>
              <a:defRPr/>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Tôi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xoè</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Trò</a:t>
            </a:r>
            <a:r>
              <a:rPr lang="en-US" sz="3000" b="1" dirty="0" smtClean="0">
                <a:latin typeface="Times New Roman" panose="02020603050405020304" pitchFamily="18" charset="0"/>
                <a:cs typeface="Times New Roman" panose="02020603050405020304" pitchFamily="18" charset="0"/>
              </a:rPr>
              <a:t>  : </a:t>
            </a:r>
            <a:endParaRPr lang="en-US" sz="3000" b="1" dirty="0">
              <a:latin typeface="Times New Roman" panose="02020603050405020304" pitchFamily="18" charset="0"/>
              <a:cs typeface="Times New Roman" panose="02020603050405020304" pitchFamily="18" charset="0"/>
            </a:endParaRPr>
          </a:p>
          <a:p>
            <a:pPr algn="just">
              <a:lnSpc>
                <a:spcPct val="150000"/>
              </a:lnSpc>
              <a:defRPr/>
            </a:pPr>
            <a:r>
              <a:rPr lang="vi-VN" sz="3000" b="1" dirty="0">
                <a:latin typeface="Times New Roman" panose="02020603050405020304" pitchFamily="18" charset="0"/>
                <a:cs typeface="Times New Roman" panose="02020603050405020304" pitchFamily="18" charset="0"/>
              </a:rPr>
              <a:t>- Em đừng sợ. Hãy trở về cùng với tôi đây. </a:t>
            </a:r>
            <a:endParaRPr lang="vi-VN" sz="3000" b="1" dirty="0">
              <a:latin typeface="Times New Roman" panose="02020603050405020304" pitchFamily="18" charset="0"/>
              <a:cs typeface="Times New Roman" panose="02020603050405020304" pitchFamily="18" charset="0"/>
            </a:endParaRPr>
          </a:p>
          <a:p>
            <a:pPr>
              <a:lnSpc>
                <a:spcPct val="150000"/>
              </a:lnSpc>
              <a:defRPr/>
            </a:pPr>
            <a:r>
              <a:rPr lang="en-US" sz="3000" dirty="0">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Tô</a:t>
            </a:r>
            <a:r>
              <a:rPr lang="en-US" sz="3000" i="1" dirty="0">
                <a:solidFill>
                  <a:srgbClr val="C00000"/>
                </a:solidFill>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Hoài</a:t>
            </a:r>
            <a:r>
              <a:rPr lang="en-US" sz="3000" i="1" dirty="0">
                <a:solidFill>
                  <a:srgbClr val="C00000"/>
                </a:solidFill>
                <a:latin typeface="Times New Roman" panose="02020603050405020304" pitchFamily="18" charset="0"/>
                <a:cs typeface="Times New Roman" panose="02020603050405020304" pitchFamily="18" charset="0"/>
              </a:rPr>
              <a:t> </a:t>
            </a:r>
            <a:endParaRPr lang="en-US" sz="3000" i="1" dirty="0">
              <a:solidFill>
                <a:srgbClr val="C00000"/>
              </a:solidFill>
              <a:latin typeface="Times New Roman" panose="02020603050405020304" pitchFamily="18" charset="0"/>
              <a:cs typeface="Times New Roman" panose="02020603050405020304" pitchFamily="18"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smtClean="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endParaRPr lang="vi-VN" sz="2400" b="1" dirty="0">
              <a:solidFill>
                <a:srgbClr val="7030A0"/>
              </a:solidFill>
              <a:latin typeface="Arial" panose="020B0604020202020204" pitchFamily="34" charset="0"/>
              <a:cs typeface="Arial" panose="020B0604020202020204" pitchFamily="34" charset="0"/>
            </a:endParaRP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endParaRPr lang="vi-VN" sz="2400" b="1" dirty="0">
              <a:latin typeface="+mj-lt"/>
            </a:endParaRPr>
          </a:p>
          <a:p>
            <a:pPr>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chum.</a:t>
            </a:r>
            <a:endParaRPr lang="en-US" sz="2400" b="1" dirty="0">
              <a:latin typeface="Times New Roman" panose="02020603050405020304" pitchFamily="18" charset="0"/>
              <a:cs typeface="Times New Roman" panose="02020603050405020304" pitchFamily="18" charset="0"/>
            </a:endParaRPr>
          </a:p>
          <a:p>
            <a:pPr>
              <a:defRPr/>
            </a:pPr>
            <a:endParaRPr lang="en-US" sz="2400" b="1" dirty="0">
              <a:latin typeface="+mj-lt"/>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Rồi bà lại đi làm </a:t>
            </a:r>
            <a:endParaRPr lang="vi-VN"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Đàn lợn đã được ăn </a:t>
            </a:r>
            <a:endParaRPr lang="vi-VN" sz="2400" b="1"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Cơm nước nấu tinh tươm</a:t>
            </a:r>
            <a:endParaRPr lang="vi-VN" sz="2400" b="1" dirty="0">
              <a:latin typeface="Times New Roman" panose="02020603050405020304" pitchFamily="18" charset="0"/>
              <a:cs typeface="Times New Roman" panose="02020603050405020304" pitchFamily="18" charset="0"/>
            </a:endParaRPr>
          </a:p>
          <a:p>
            <a:pPr>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Vườn rau tươi sạch cỏ</a:t>
            </a:r>
            <a:r>
              <a:rPr lang="en-US" sz="2400" b="1" dirty="0" smtClean="0">
                <a:latin typeface="Times New Roman" panose="02020603050405020304" pitchFamily="18" charset="0"/>
                <a:cs typeface="Times New Roman" panose="02020603050405020304" pitchFamily="18" charset="0"/>
              </a:rPr>
              <a:t>.</a:t>
            </a:r>
            <a:endParaRPr lang="vi-VN" sz="2400" b="1" dirty="0">
              <a:solidFill>
                <a:schemeClr val="accent6"/>
              </a:solidFill>
              <a:latin typeface="Times New Roman" panose="02020603050405020304" pitchFamily="18" charset="0"/>
              <a:cs typeface="Times New Roman" panose="02020603050405020304" pitchFamily="18" charset="0"/>
            </a:endParaRPr>
          </a:p>
          <a:p>
            <a:pPr>
              <a:defRPr/>
            </a:pP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Phan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Thị</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Thanh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Nhàn</a:t>
            </a:r>
            <a:r>
              <a:rPr lang="en-US" sz="2400" i="1" dirty="0">
                <a:solidFill>
                  <a:srgbClr val="0070C0"/>
                </a:solidFill>
                <a:latin typeface="Times New Roman" panose="02020603050405020304" pitchFamily="18" charset="0"/>
                <a:cs typeface="Times New Roman" panose="02020603050405020304" pitchFamily="18" charset="0"/>
              </a:rPr>
              <a:t> </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7498</Words>
  <Application>WPS Presentation</Application>
  <PresentationFormat>On-screen Show (16:9)</PresentationFormat>
  <Paragraphs>277</Paragraphs>
  <Slides>23</Slides>
  <Notes>2</Notes>
  <HiddenSlides>0</HiddenSlides>
  <MMClips>5</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SimSun</vt:lpstr>
      <vt:lpstr>Wingdings</vt:lpstr>
      <vt:lpstr>Times New Roman</vt:lpstr>
      <vt:lpstr>Calibri</vt:lpstr>
      <vt:lpstr>VNI-Bodon</vt:lpstr>
      <vt:lpstr>Microsoft YaHei</vt:lpstr>
      <vt:lpstr>Arial Unicode MS</vt:lpstr>
      <vt:lpstr>Calibri Light</vt:lpstr>
      <vt:lpstr>Tahoma</vt:lpstr>
      <vt:lpstr>Agency FB</vt:lpstr>
      <vt:lpstr>OpenSans</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Dặn dò ngày 16/9/2021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user</cp:lastModifiedBy>
  <cp:revision>47</cp:revision>
  <dcterms:created xsi:type="dcterms:W3CDTF">2021-08-01T15:11:00Z</dcterms:created>
  <dcterms:modified xsi:type="dcterms:W3CDTF">2021-09-17T03:58:03Z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D8D04DA9321A4AF3A3DA46B4AE04C6C2</vt:lpwstr>
  </property>
  <property fmtid="{D5CDD505-2E9C-101B-9397-08002B2CF9AE}" pid="3" name="KSOProductBuildVer">
    <vt:lpwstr>1033-11.2.0.10296</vt:lpwstr>
  </property>
</Properties>
</file>